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256" r:id="rId5"/>
    <p:sldId id="275" r:id="rId6"/>
    <p:sldId id="277" r:id="rId7"/>
    <p:sldId id="276" r:id="rId8"/>
    <p:sldId id="278" r:id="rId9"/>
    <p:sldId id="279" r:id="rId10"/>
    <p:sldId id="280" r:id="rId11"/>
    <p:sldId id="269" r:id="rId12"/>
    <p:sldId id="281" r:id="rId13"/>
    <p:sldId id="282" r:id="rId14"/>
    <p:sldId id="257" r:id="rId15"/>
    <p:sldId id="260" r:id="rId16"/>
    <p:sldId id="262" r:id="rId17"/>
    <p:sldId id="265" r:id="rId18"/>
    <p:sldId id="267" r:id="rId19"/>
    <p:sldId id="268" r:id="rId20"/>
    <p:sldId id="283" r:id="rId21"/>
    <p:sldId id="284" r:id="rId22"/>
    <p:sldId id="285" r:id="rId23"/>
    <p:sldId id="286" r:id="rId24"/>
    <p:sldId id="287" r:id="rId25"/>
    <p:sldId id="288" r:id="rId26"/>
    <p:sldId id="289" r:id="rId27"/>
    <p:sldId id="290" r:id="rId28"/>
    <p:sldId id="291" r:id="rId29"/>
    <p:sldId id="292" r:id="rId30"/>
  </p:sldIdLst>
  <p:sldSz cx="12188825"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8"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2" autoAdjust="0"/>
    <p:restoredTop sz="87624" autoAdjust="0"/>
  </p:normalViewPr>
  <p:slideViewPr>
    <p:cSldViewPr showGuides="1">
      <p:cViewPr>
        <p:scale>
          <a:sx n="92" d="100"/>
          <a:sy n="92" d="100"/>
        </p:scale>
        <p:origin x="220" y="-40"/>
      </p:cViewPr>
      <p:guideLst>
        <p:guide orient="horz" pos="2160"/>
        <p:guide pos="3839"/>
      </p:guideLst>
    </p:cSldViewPr>
  </p:slideViewPr>
  <p:notesTextViewPr>
    <p:cViewPr>
      <p:scale>
        <a:sx n="1" d="1"/>
        <a:sy n="1" d="1"/>
      </p:scale>
      <p:origin x="0" y="0"/>
    </p:cViewPr>
  </p:notesTextViewPr>
  <p:notesViewPr>
    <p:cSldViewPr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dirty="0"/>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24CE221E-83ED-4F6C-BA5F-3F9E6FDB6953}" type="datetimeFigureOut">
              <a:rPr lang="en-US"/>
              <a:t>11/18/2020</a:t>
            </a:fld>
            <a:endParaRPr dirty="0"/>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dirty="0"/>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CA4CBEF8-5CDE-472B-839B-B8BB0C881006}" type="slidenum">
              <a:rPr/>
              <a:t>‹#›</a:t>
            </a:fld>
            <a:endParaRPr dirty="0"/>
          </a:p>
        </p:txBody>
      </p:sp>
    </p:spTree>
    <p:extLst>
      <p:ext uri="{BB962C8B-B14F-4D97-AF65-F5344CB8AC3E}">
        <p14:creationId xmlns:p14="http://schemas.microsoft.com/office/powerpoint/2010/main" val="426328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97853E5F-CE67-483C-A264-F17AC70E9CA2}" type="datetimeFigureOut">
              <a:rPr lang="en-US"/>
              <a:t>11/13/2020</a:t>
            </a:fld>
            <a:endParaRPr dirty="0"/>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92" tIns="46246" rIns="92492" bIns="46246" rtlCol="0" anchor="ctr"/>
          <a:lstStyle/>
          <a:p>
            <a:endParaRPr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6BB98AFB-CB0D-4DFE-87B9-B4B0D0DE73CD}" type="slidenum">
              <a:rPr/>
              <a:t>‹#›</a:t>
            </a:fld>
            <a:endParaRPr dirty="0"/>
          </a:p>
        </p:txBody>
      </p:sp>
    </p:spTree>
    <p:extLst>
      <p:ext uri="{BB962C8B-B14F-4D97-AF65-F5344CB8AC3E}">
        <p14:creationId xmlns:p14="http://schemas.microsoft.com/office/powerpoint/2010/main" val="251280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back</a:t>
            </a:r>
          </a:p>
          <a:p>
            <a:r>
              <a:rPr lang="en-US" dirty="0"/>
              <a:t>Five 60 minute skill building session in the next 3 days</a:t>
            </a:r>
          </a:p>
          <a:p>
            <a:r>
              <a:rPr lang="en-US" dirty="0"/>
              <a:t>These programs are designed to build on what we covered during our first two sessions.</a:t>
            </a:r>
          </a:p>
          <a:p>
            <a:r>
              <a:rPr lang="en-US" dirty="0"/>
              <a:t>There will be a 5 minute break between the two session we will do today. Same thing tomorrow and then a single session on Friday.</a:t>
            </a:r>
          </a:p>
          <a:p>
            <a:endParaRPr lang="en-US" dirty="0"/>
          </a:p>
          <a:p>
            <a:r>
              <a:rPr lang="en-US" dirty="0"/>
              <a:t>Make sure you have the chat box open because there will be a chance to interact and respond</a:t>
            </a:r>
          </a:p>
        </p:txBody>
      </p:sp>
      <p:sp>
        <p:nvSpPr>
          <p:cNvPr id="4" name="Slide Number Placeholder 3"/>
          <p:cNvSpPr>
            <a:spLocks noGrp="1"/>
          </p:cNvSpPr>
          <p:nvPr>
            <p:ph type="sldNum" sz="quarter" idx="5"/>
          </p:nvPr>
        </p:nvSpPr>
        <p:spPr/>
        <p:txBody>
          <a:bodyPr/>
          <a:lstStyle/>
          <a:p>
            <a:fld id="{6BB98AFB-CB0D-4DFE-87B9-B4B0D0DE73CD}" type="slidenum">
              <a:rPr lang="en-US" smtClean="0"/>
              <a:t>1</a:t>
            </a:fld>
            <a:endParaRPr lang="en-US" dirty="0"/>
          </a:p>
        </p:txBody>
      </p:sp>
    </p:spTree>
    <p:extLst>
      <p:ext uri="{BB962C8B-B14F-4D97-AF65-F5344CB8AC3E}">
        <p14:creationId xmlns:p14="http://schemas.microsoft.com/office/powerpoint/2010/main" val="2385450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offering your opinion when asked, deflect with an insightful question. “Do you think a class on collecting delinquent rent would be popular?” Answer: “Maybe, have you looked at the local stats on delinquency rates to see how big of a problem it is in our area?” Even if you know the answer, you should push others to do the work to find the solution. If you spoon feed your followers, they will not grow and develop into future leaders.</a:t>
            </a:r>
          </a:p>
        </p:txBody>
      </p:sp>
      <p:sp>
        <p:nvSpPr>
          <p:cNvPr id="4" name="Slide Number Placeholder 3"/>
          <p:cNvSpPr>
            <a:spLocks noGrp="1"/>
          </p:cNvSpPr>
          <p:nvPr>
            <p:ph type="sldNum" sz="quarter" idx="5"/>
          </p:nvPr>
        </p:nvSpPr>
        <p:spPr/>
        <p:txBody>
          <a:bodyPr/>
          <a:lstStyle/>
          <a:p>
            <a:fld id="{6BB98AFB-CB0D-4DFE-87B9-B4B0D0DE73CD}" type="slidenum">
              <a:rPr lang="en-US" smtClean="0"/>
              <a:t>10</a:t>
            </a:fld>
            <a:endParaRPr lang="en-US" dirty="0"/>
          </a:p>
        </p:txBody>
      </p:sp>
    </p:spTree>
    <p:extLst>
      <p:ext uri="{BB962C8B-B14F-4D97-AF65-F5344CB8AC3E}">
        <p14:creationId xmlns:p14="http://schemas.microsoft.com/office/powerpoint/2010/main" val="4121602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494" indent="-289036">
              <a:defRPr sz="2400">
                <a:solidFill>
                  <a:schemeClr val="tx1"/>
                </a:solidFill>
                <a:latin typeface="Arial" panose="020B0604020202020204" pitchFamily="34" charset="0"/>
                <a:ea typeface="ＭＳ Ｐゴシック" panose="020B0600070205080204" pitchFamily="34" charset="-128"/>
              </a:defRPr>
            </a:lvl2pPr>
            <a:lvl3pPr marL="1156145" indent="-231229">
              <a:defRPr sz="2400">
                <a:solidFill>
                  <a:schemeClr val="tx1"/>
                </a:solidFill>
                <a:latin typeface="Arial" panose="020B0604020202020204" pitchFamily="34" charset="0"/>
                <a:ea typeface="ＭＳ Ｐゴシック" panose="020B0600070205080204" pitchFamily="34" charset="-128"/>
              </a:defRPr>
            </a:lvl3pPr>
            <a:lvl4pPr marL="1618602" indent="-231229">
              <a:defRPr sz="2400">
                <a:solidFill>
                  <a:schemeClr val="tx1"/>
                </a:solidFill>
                <a:latin typeface="Arial" panose="020B0604020202020204" pitchFamily="34" charset="0"/>
                <a:ea typeface="ＭＳ Ｐゴシック" panose="020B0600070205080204" pitchFamily="34" charset="-128"/>
              </a:defRPr>
            </a:lvl4pPr>
            <a:lvl5pPr marL="2081060" indent="-231229">
              <a:defRPr sz="2400">
                <a:solidFill>
                  <a:schemeClr val="tx1"/>
                </a:solidFill>
                <a:latin typeface="Arial" panose="020B0604020202020204" pitchFamily="34" charset="0"/>
                <a:ea typeface="ＭＳ Ｐゴシック" panose="020B0600070205080204" pitchFamily="34" charset="-128"/>
              </a:defRPr>
            </a:lvl5pPr>
            <a:lvl6pPr marL="2543518"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5976"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8434"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30891"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931B36-8ACB-43CF-8C5C-8526B07DFE62}" type="slidenum">
              <a:rPr lang="en-US" altLang="en-US" sz="1200"/>
              <a:pPr/>
              <a:t>11</a:t>
            </a:fld>
            <a:endParaRPr lang="en-US" altLang="en-US" sz="1200"/>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40638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494" indent="-289036">
              <a:defRPr sz="2400">
                <a:solidFill>
                  <a:schemeClr val="tx1"/>
                </a:solidFill>
                <a:latin typeface="Arial" panose="020B0604020202020204" pitchFamily="34" charset="0"/>
                <a:ea typeface="ＭＳ Ｐゴシック" panose="020B0600070205080204" pitchFamily="34" charset="-128"/>
              </a:defRPr>
            </a:lvl2pPr>
            <a:lvl3pPr marL="1156145" indent="-231229">
              <a:defRPr sz="2400">
                <a:solidFill>
                  <a:schemeClr val="tx1"/>
                </a:solidFill>
                <a:latin typeface="Arial" panose="020B0604020202020204" pitchFamily="34" charset="0"/>
                <a:ea typeface="ＭＳ Ｐゴシック" panose="020B0600070205080204" pitchFamily="34" charset="-128"/>
              </a:defRPr>
            </a:lvl3pPr>
            <a:lvl4pPr marL="1618602" indent="-231229">
              <a:defRPr sz="2400">
                <a:solidFill>
                  <a:schemeClr val="tx1"/>
                </a:solidFill>
                <a:latin typeface="Arial" panose="020B0604020202020204" pitchFamily="34" charset="0"/>
                <a:ea typeface="ＭＳ Ｐゴシック" panose="020B0600070205080204" pitchFamily="34" charset="-128"/>
              </a:defRPr>
            </a:lvl4pPr>
            <a:lvl5pPr marL="2081060" indent="-231229">
              <a:defRPr sz="2400">
                <a:solidFill>
                  <a:schemeClr val="tx1"/>
                </a:solidFill>
                <a:latin typeface="Arial" panose="020B0604020202020204" pitchFamily="34" charset="0"/>
                <a:ea typeface="ＭＳ Ｐゴシック" panose="020B0600070205080204" pitchFamily="34" charset="-128"/>
              </a:defRPr>
            </a:lvl5pPr>
            <a:lvl6pPr marL="2543518"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5976"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8434"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30891"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0A2E2E-81FC-45FA-B61F-A9CA5C2B8BE5}" type="slidenum">
              <a:rPr lang="en-US" altLang="en-US" sz="1200"/>
              <a:pPr/>
              <a:t>12</a:t>
            </a:fld>
            <a:endParaRPr lang="en-US" altLang="en-US" sz="1200"/>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74036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494" indent="-289036">
              <a:defRPr sz="2400">
                <a:solidFill>
                  <a:schemeClr val="tx1"/>
                </a:solidFill>
                <a:latin typeface="Arial" panose="020B0604020202020204" pitchFamily="34" charset="0"/>
                <a:ea typeface="ＭＳ Ｐゴシック" panose="020B0600070205080204" pitchFamily="34" charset="-128"/>
              </a:defRPr>
            </a:lvl2pPr>
            <a:lvl3pPr marL="1156145" indent="-231229">
              <a:defRPr sz="2400">
                <a:solidFill>
                  <a:schemeClr val="tx1"/>
                </a:solidFill>
                <a:latin typeface="Arial" panose="020B0604020202020204" pitchFamily="34" charset="0"/>
                <a:ea typeface="ＭＳ Ｐゴシック" panose="020B0600070205080204" pitchFamily="34" charset="-128"/>
              </a:defRPr>
            </a:lvl3pPr>
            <a:lvl4pPr marL="1618602" indent="-231229">
              <a:defRPr sz="2400">
                <a:solidFill>
                  <a:schemeClr val="tx1"/>
                </a:solidFill>
                <a:latin typeface="Arial" panose="020B0604020202020204" pitchFamily="34" charset="0"/>
                <a:ea typeface="ＭＳ Ｐゴシック" panose="020B0600070205080204" pitchFamily="34" charset="-128"/>
              </a:defRPr>
            </a:lvl4pPr>
            <a:lvl5pPr marL="2081060" indent="-231229">
              <a:defRPr sz="2400">
                <a:solidFill>
                  <a:schemeClr val="tx1"/>
                </a:solidFill>
                <a:latin typeface="Arial" panose="020B0604020202020204" pitchFamily="34" charset="0"/>
                <a:ea typeface="ＭＳ Ｐゴシック" panose="020B0600070205080204" pitchFamily="34" charset="-128"/>
              </a:defRPr>
            </a:lvl5pPr>
            <a:lvl6pPr marL="2543518"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5976"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8434"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30891"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7356B7-AF81-4428-901F-7EC8671C76B6}" type="slidenum">
              <a:rPr lang="en-US" altLang="en-US" sz="1200"/>
              <a:pPr/>
              <a:t>13</a:t>
            </a:fld>
            <a:endParaRPr lang="en-US" altLang="en-US" sz="1200"/>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48286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494" indent="-289036">
              <a:defRPr sz="2400">
                <a:solidFill>
                  <a:schemeClr val="tx1"/>
                </a:solidFill>
                <a:latin typeface="Arial" panose="020B0604020202020204" pitchFamily="34" charset="0"/>
                <a:ea typeface="ＭＳ Ｐゴシック" panose="020B0600070205080204" pitchFamily="34" charset="-128"/>
              </a:defRPr>
            </a:lvl2pPr>
            <a:lvl3pPr marL="1156145" indent="-231229">
              <a:defRPr sz="2400">
                <a:solidFill>
                  <a:schemeClr val="tx1"/>
                </a:solidFill>
                <a:latin typeface="Arial" panose="020B0604020202020204" pitchFamily="34" charset="0"/>
                <a:ea typeface="ＭＳ Ｐゴシック" panose="020B0600070205080204" pitchFamily="34" charset="-128"/>
              </a:defRPr>
            </a:lvl3pPr>
            <a:lvl4pPr marL="1618602" indent="-231229">
              <a:defRPr sz="2400">
                <a:solidFill>
                  <a:schemeClr val="tx1"/>
                </a:solidFill>
                <a:latin typeface="Arial" panose="020B0604020202020204" pitchFamily="34" charset="0"/>
                <a:ea typeface="ＭＳ Ｐゴシック" panose="020B0600070205080204" pitchFamily="34" charset="-128"/>
              </a:defRPr>
            </a:lvl4pPr>
            <a:lvl5pPr marL="2081060" indent="-231229">
              <a:defRPr sz="2400">
                <a:solidFill>
                  <a:schemeClr val="tx1"/>
                </a:solidFill>
                <a:latin typeface="Arial" panose="020B0604020202020204" pitchFamily="34" charset="0"/>
                <a:ea typeface="ＭＳ Ｐゴシック" panose="020B0600070205080204" pitchFamily="34" charset="-128"/>
              </a:defRPr>
            </a:lvl5pPr>
            <a:lvl6pPr marL="2543518"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5976"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8434"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30891"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A8ABD8-4ADE-4E8D-B238-1393A8FB63C6}" type="slidenum">
              <a:rPr lang="en-US" altLang="en-US" sz="1200"/>
              <a:pPr/>
              <a:t>14</a:t>
            </a:fld>
            <a:endParaRPr lang="en-US" altLang="en-US" sz="1200"/>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976853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494" indent="-289036">
              <a:defRPr sz="2400">
                <a:solidFill>
                  <a:schemeClr val="tx1"/>
                </a:solidFill>
                <a:latin typeface="Arial" panose="020B0604020202020204" pitchFamily="34" charset="0"/>
                <a:ea typeface="ＭＳ Ｐゴシック" panose="020B0600070205080204" pitchFamily="34" charset="-128"/>
              </a:defRPr>
            </a:lvl2pPr>
            <a:lvl3pPr marL="1156145" indent="-231229">
              <a:defRPr sz="2400">
                <a:solidFill>
                  <a:schemeClr val="tx1"/>
                </a:solidFill>
                <a:latin typeface="Arial" panose="020B0604020202020204" pitchFamily="34" charset="0"/>
                <a:ea typeface="ＭＳ Ｐゴシック" panose="020B0600070205080204" pitchFamily="34" charset="-128"/>
              </a:defRPr>
            </a:lvl3pPr>
            <a:lvl4pPr marL="1618602" indent="-231229">
              <a:defRPr sz="2400">
                <a:solidFill>
                  <a:schemeClr val="tx1"/>
                </a:solidFill>
                <a:latin typeface="Arial" panose="020B0604020202020204" pitchFamily="34" charset="0"/>
                <a:ea typeface="ＭＳ Ｐゴシック" panose="020B0600070205080204" pitchFamily="34" charset="-128"/>
              </a:defRPr>
            </a:lvl4pPr>
            <a:lvl5pPr marL="2081060" indent="-231229">
              <a:defRPr sz="2400">
                <a:solidFill>
                  <a:schemeClr val="tx1"/>
                </a:solidFill>
                <a:latin typeface="Arial" panose="020B0604020202020204" pitchFamily="34" charset="0"/>
                <a:ea typeface="ＭＳ Ｐゴシック" panose="020B0600070205080204" pitchFamily="34" charset="-128"/>
              </a:defRPr>
            </a:lvl5pPr>
            <a:lvl6pPr marL="2543518"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5976"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8434"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30891"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1A80C6-4CA0-4121-BFA0-30095708FDB6}" type="slidenum">
              <a:rPr lang="en-US" altLang="en-US" sz="1200"/>
              <a:pPr/>
              <a:t>15</a:t>
            </a:fld>
            <a:endParaRPr lang="en-US" altLang="en-US" sz="120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16712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494" indent="-289036">
              <a:defRPr sz="2400">
                <a:solidFill>
                  <a:schemeClr val="tx1"/>
                </a:solidFill>
                <a:latin typeface="Arial" panose="020B0604020202020204" pitchFamily="34" charset="0"/>
                <a:ea typeface="ＭＳ Ｐゴシック" panose="020B0600070205080204" pitchFamily="34" charset="-128"/>
              </a:defRPr>
            </a:lvl2pPr>
            <a:lvl3pPr marL="1156145" indent="-231229">
              <a:defRPr sz="2400">
                <a:solidFill>
                  <a:schemeClr val="tx1"/>
                </a:solidFill>
                <a:latin typeface="Arial" panose="020B0604020202020204" pitchFamily="34" charset="0"/>
                <a:ea typeface="ＭＳ Ｐゴシック" panose="020B0600070205080204" pitchFamily="34" charset="-128"/>
              </a:defRPr>
            </a:lvl3pPr>
            <a:lvl4pPr marL="1618602" indent="-231229">
              <a:defRPr sz="2400">
                <a:solidFill>
                  <a:schemeClr val="tx1"/>
                </a:solidFill>
                <a:latin typeface="Arial" panose="020B0604020202020204" pitchFamily="34" charset="0"/>
                <a:ea typeface="ＭＳ Ｐゴシック" panose="020B0600070205080204" pitchFamily="34" charset="-128"/>
              </a:defRPr>
            </a:lvl4pPr>
            <a:lvl5pPr marL="2081060" indent="-231229">
              <a:defRPr sz="2400">
                <a:solidFill>
                  <a:schemeClr val="tx1"/>
                </a:solidFill>
                <a:latin typeface="Arial" panose="020B0604020202020204" pitchFamily="34" charset="0"/>
                <a:ea typeface="ＭＳ Ｐゴシック" panose="020B0600070205080204" pitchFamily="34" charset="-128"/>
              </a:defRPr>
            </a:lvl5pPr>
            <a:lvl6pPr marL="2543518"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5976"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8434"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30891"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0B16C5-BD8F-473E-A404-41EA17568E16}" type="slidenum">
              <a:rPr lang="en-US" altLang="en-US" sz="1200"/>
              <a:pPr/>
              <a:t>16</a:t>
            </a:fld>
            <a:endParaRPr lang="en-US" altLang="en-US" sz="1200"/>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69203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494" indent="-289036">
              <a:defRPr sz="2400">
                <a:solidFill>
                  <a:schemeClr val="tx1"/>
                </a:solidFill>
                <a:latin typeface="Arial" panose="020B0604020202020204" pitchFamily="34" charset="0"/>
                <a:ea typeface="ＭＳ Ｐゴシック" panose="020B0600070205080204" pitchFamily="34" charset="-128"/>
              </a:defRPr>
            </a:lvl2pPr>
            <a:lvl3pPr marL="1156145" indent="-231229">
              <a:defRPr sz="2400">
                <a:solidFill>
                  <a:schemeClr val="tx1"/>
                </a:solidFill>
                <a:latin typeface="Arial" panose="020B0604020202020204" pitchFamily="34" charset="0"/>
                <a:ea typeface="ＭＳ Ｐゴシック" panose="020B0600070205080204" pitchFamily="34" charset="-128"/>
              </a:defRPr>
            </a:lvl3pPr>
            <a:lvl4pPr marL="1618602" indent="-231229">
              <a:defRPr sz="2400">
                <a:solidFill>
                  <a:schemeClr val="tx1"/>
                </a:solidFill>
                <a:latin typeface="Arial" panose="020B0604020202020204" pitchFamily="34" charset="0"/>
                <a:ea typeface="ＭＳ Ｐゴシック" panose="020B0600070205080204" pitchFamily="34" charset="-128"/>
              </a:defRPr>
            </a:lvl4pPr>
            <a:lvl5pPr marL="2081060" indent="-231229">
              <a:defRPr sz="2400">
                <a:solidFill>
                  <a:schemeClr val="tx1"/>
                </a:solidFill>
                <a:latin typeface="Arial" panose="020B0604020202020204" pitchFamily="34" charset="0"/>
                <a:ea typeface="ＭＳ Ｐゴシック" panose="020B0600070205080204" pitchFamily="34" charset="-128"/>
              </a:defRPr>
            </a:lvl5pPr>
            <a:lvl6pPr marL="2543518"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5976"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8434"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30891"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009B620-A0E3-4442-B66C-47B37B7CE621}" type="slidenum">
              <a:rPr lang="en-US" altLang="en-US" sz="1200"/>
              <a:pPr/>
              <a:t>17</a:t>
            </a:fld>
            <a:endParaRPr lang="en-US" altLang="en-US" sz="1200"/>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36695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494" indent="-289036">
              <a:defRPr sz="2400">
                <a:solidFill>
                  <a:schemeClr val="tx1"/>
                </a:solidFill>
                <a:latin typeface="Arial" panose="020B0604020202020204" pitchFamily="34" charset="0"/>
                <a:ea typeface="ＭＳ Ｐゴシック" panose="020B0600070205080204" pitchFamily="34" charset="-128"/>
              </a:defRPr>
            </a:lvl2pPr>
            <a:lvl3pPr marL="1156145" indent="-231229">
              <a:defRPr sz="2400">
                <a:solidFill>
                  <a:schemeClr val="tx1"/>
                </a:solidFill>
                <a:latin typeface="Arial" panose="020B0604020202020204" pitchFamily="34" charset="0"/>
                <a:ea typeface="ＭＳ Ｐゴシック" panose="020B0600070205080204" pitchFamily="34" charset="-128"/>
              </a:defRPr>
            </a:lvl3pPr>
            <a:lvl4pPr marL="1618602" indent="-231229">
              <a:defRPr sz="2400">
                <a:solidFill>
                  <a:schemeClr val="tx1"/>
                </a:solidFill>
                <a:latin typeface="Arial" panose="020B0604020202020204" pitchFamily="34" charset="0"/>
                <a:ea typeface="ＭＳ Ｐゴシック" panose="020B0600070205080204" pitchFamily="34" charset="-128"/>
              </a:defRPr>
            </a:lvl4pPr>
            <a:lvl5pPr marL="2081060" indent="-231229">
              <a:defRPr sz="2400">
                <a:solidFill>
                  <a:schemeClr val="tx1"/>
                </a:solidFill>
                <a:latin typeface="Arial" panose="020B0604020202020204" pitchFamily="34" charset="0"/>
                <a:ea typeface="ＭＳ Ｐゴシック" panose="020B0600070205080204" pitchFamily="34" charset="-128"/>
              </a:defRPr>
            </a:lvl5pPr>
            <a:lvl6pPr marL="2543518"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5976"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8434"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30891"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600753-F046-4C54-939B-B6EDBB5F8B59}" type="slidenum">
              <a:rPr lang="en-US" altLang="en-US" sz="1200"/>
              <a:pPr/>
              <a:t>18</a:t>
            </a:fld>
            <a:endParaRPr lang="en-US" altLang="en-US" sz="1200"/>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3469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494" indent="-289036">
              <a:defRPr sz="2400">
                <a:solidFill>
                  <a:schemeClr val="tx1"/>
                </a:solidFill>
                <a:latin typeface="Arial" panose="020B0604020202020204" pitchFamily="34" charset="0"/>
                <a:ea typeface="ＭＳ Ｐゴシック" panose="020B0600070205080204" pitchFamily="34" charset="-128"/>
              </a:defRPr>
            </a:lvl2pPr>
            <a:lvl3pPr marL="1156145" indent="-231229">
              <a:defRPr sz="2400">
                <a:solidFill>
                  <a:schemeClr val="tx1"/>
                </a:solidFill>
                <a:latin typeface="Arial" panose="020B0604020202020204" pitchFamily="34" charset="0"/>
                <a:ea typeface="ＭＳ Ｐゴシック" panose="020B0600070205080204" pitchFamily="34" charset="-128"/>
              </a:defRPr>
            </a:lvl3pPr>
            <a:lvl4pPr marL="1618602" indent="-231229">
              <a:defRPr sz="2400">
                <a:solidFill>
                  <a:schemeClr val="tx1"/>
                </a:solidFill>
                <a:latin typeface="Arial" panose="020B0604020202020204" pitchFamily="34" charset="0"/>
                <a:ea typeface="ＭＳ Ｐゴシック" panose="020B0600070205080204" pitchFamily="34" charset="-128"/>
              </a:defRPr>
            </a:lvl4pPr>
            <a:lvl5pPr marL="2081060" indent="-231229">
              <a:defRPr sz="2400">
                <a:solidFill>
                  <a:schemeClr val="tx1"/>
                </a:solidFill>
                <a:latin typeface="Arial" panose="020B0604020202020204" pitchFamily="34" charset="0"/>
                <a:ea typeface="ＭＳ Ｐゴシック" panose="020B0600070205080204" pitchFamily="34" charset="-128"/>
              </a:defRPr>
            </a:lvl5pPr>
            <a:lvl6pPr marL="2543518"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5976"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8434"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30891"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D7333C-ACE4-4524-A9F6-B22E5B6E8094}" type="slidenum">
              <a:rPr lang="en-US" altLang="en-US" sz="1200"/>
              <a:pPr/>
              <a:t>19</a:t>
            </a:fld>
            <a:endParaRPr lang="en-US" altLang="en-US" sz="1200"/>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56954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B98AFB-CB0D-4DFE-87B9-B4B0D0DE73CD}" type="slidenum">
              <a:rPr lang="en-US" smtClean="0"/>
              <a:t>2</a:t>
            </a:fld>
            <a:endParaRPr lang="en-US" dirty="0"/>
          </a:p>
        </p:txBody>
      </p:sp>
    </p:spTree>
    <p:extLst>
      <p:ext uri="{BB962C8B-B14F-4D97-AF65-F5344CB8AC3E}">
        <p14:creationId xmlns:p14="http://schemas.microsoft.com/office/powerpoint/2010/main" val="1757931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494" indent="-289036">
              <a:defRPr sz="2400">
                <a:solidFill>
                  <a:schemeClr val="tx1"/>
                </a:solidFill>
                <a:latin typeface="Arial" panose="020B0604020202020204" pitchFamily="34" charset="0"/>
                <a:ea typeface="ＭＳ Ｐゴシック" panose="020B0600070205080204" pitchFamily="34" charset="-128"/>
              </a:defRPr>
            </a:lvl2pPr>
            <a:lvl3pPr marL="1156145" indent="-231229">
              <a:defRPr sz="2400">
                <a:solidFill>
                  <a:schemeClr val="tx1"/>
                </a:solidFill>
                <a:latin typeface="Arial" panose="020B0604020202020204" pitchFamily="34" charset="0"/>
                <a:ea typeface="ＭＳ Ｐゴシック" panose="020B0600070205080204" pitchFamily="34" charset="-128"/>
              </a:defRPr>
            </a:lvl3pPr>
            <a:lvl4pPr marL="1618602" indent="-231229">
              <a:defRPr sz="2400">
                <a:solidFill>
                  <a:schemeClr val="tx1"/>
                </a:solidFill>
                <a:latin typeface="Arial" panose="020B0604020202020204" pitchFamily="34" charset="0"/>
                <a:ea typeface="ＭＳ Ｐゴシック" panose="020B0600070205080204" pitchFamily="34" charset="-128"/>
              </a:defRPr>
            </a:lvl4pPr>
            <a:lvl5pPr marL="2081060" indent="-231229">
              <a:defRPr sz="2400">
                <a:solidFill>
                  <a:schemeClr val="tx1"/>
                </a:solidFill>
                <a:latin typeface="Arial" panose="020B0604020202020204" pitchFamily="34" charset="0"/>
                <a:ea typeface="ＭＳ Ｐゴシック" panose="020B0600070205080204" pitchFamily="34" charset="-128"/>
              </a:defRPr>
            </a:lvl5pPr>
            <a:lvl6pPr marL="2543518"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5976"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8434"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30891"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CD0A3AC-B739-4803-B3EA-FA46DA5740E1}" type="slidenum">
              <a:rPr lang="en-US" altLang="en-US" sz="1200"/>
              <a:pPr/>
              <a:t>20</a:t>
            </a:fld>
            <a:endParaRPr lang="en-US" altLang="en-US" sz="1200"/>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73280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494" indent="-289036">
              <a:defRPr sz="2400">
                <a:solidFill>
                  <a:schemeClr val="tx1"/>
                </a:solidFill>
                <a:latin typeface="Arial" panose="020B0604020202020204" pitchFamily="34" charset="0"/>
                <a:ea typeface="ＭＳ Ｐゴシック" panose="020B0600070205080204" pitchFamily="34" charset="-128"/>
              </a:defRPr>
            </a:lvl2pPr>
            <a:lvl3pPr marL="1156145" indent="-231229">
              <a:defRPr sz="2400">
                <a:solidFill>
                  <a:schemeClr val="tx1"/>
                </a:solidFill>
                <a:latin typeface="Arial" panose="020B0604020202020204" pitchFamily="34" charset="0"/>
                <a:ea typeface="ＭＳ Ｐゴシック" panose="020B0600070205080204" pitchFamily="34" charset="-128"/>
              </a:defRPr>
            </a:lvl3pPr>
            <a:lvl4pPr marL="1618602" indent="-231229">
              <a:defRPr sz="2400">
                <a:solidFill>
                  <a:schemeClr val="tx1"/>
                </a:solidFill>
                <a:latin typeface="Arial" panose="020B0604020202020204" pitchFamily="34" charset="0"/>
                <a:ea typeface="ＭＳ Ｐゴシック" panose="020B0600070205080204" pitchFamily="34" charset="-128"/>
              </a:defRPr>
            </a:lvl4pPr>
            <a:lvl5pPr marL="2081060" indent="-231229">
              <a:defRPr sz="2400">
                <a:solidFill>
                  <a:schemeClr val="tx1"/>
                </a:solidFill>
                <a:latin typeface="Arial" panose="020B0604020202020204" pitchFamily="34" charset="0"/>
                <a:ea typeface="ＭＳ Ｐゴシック" panose="020B0600070205080204" pitchFamily="34" charset="-128"/>
              </a:defRPr>
            </a:lvl5pPr>
            <a:lvl6pPr marL="2543518"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5976"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8434"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30891"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E8EBA96-656B-4121-8159-BA6182F516AF}" type="slidenum">
              <a:rPr lang="en-US" altLang="en-US" sz="1200"/>
              <a:pPr/>
              <a:t>21</a:t>
            </a:fld>
            <a:endParaRPr lang="en-US" altLang="en-US" sz="1200"/>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89444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494" indent="-289036">
              <a:defRPr sz="2400">
                <a:solidFill>
                  <a:schemeClr val="tx1"/>
                </a:solidFill>
                <a:latin typeface="Arial" panose="020B0604020202020204" pitchFamily="34" charset="0"/>
                <a:ea typeface="ＭＳ Ｐゴシック" panose="020B0600070205080204" pitchFamily="34" charset="-128"/>
              </a:defRPr>
            </a:lvl2pPr>
            <a:lvl3pPr marL="1156145" indent="-231229">
              <a:defRPr sz="2400">
                <a:solidFill>
                  <a:schemeClr val="tx1"/>
                </a:solidFill>
                <a:latin typeface="Arial" panose="020B0604020202020204" pitchFamily="34" charset="0"/>
                <a:ea typeface="ＭＳ Ｐゴシック" panose="020B0600070205080204" pitchFamily="34" charset="-128"/>
              </a:defRPr>
            </a:lvl3pPr>
            <a:lvl4pPr marL="1618602" indent="-231229">
              <a:defRPr sz="2400">
                <a:solidFill>
                  <a:schemeClr val="tx1"/>
                </a:solidFill>
                <a:latin typeface="Arial" panose="020B0604020202020204" pitchFamily="34" charset="0"/>
                <a:ea typeface="ＭＳ Ｐゴシック" panose="020B0600070205080204" pitchFamily="34" charset="-128"/>
              </a:defRPr>
            </a:lvl4pPr>
            <a:lvl5pPr marL="2081060" indent="-231229">
              <a:defRPr sz="2400">
                <a:solidFill>
                  <a:schemeClr val="tx1"/>
                </a:solidFill>
                <a:latin typeface="Arial" panose="020B0604020202020204" pitchFamily="34" charset="0"/>
                <a:ea typeface="ＭＳ Ｐゴシック" panose="020B0600070205080204" pitchFamily="34" charset="-128"/>
              </a:defRPr>
            </a:lvl5pPr>
            <a:lvl6pPr marL="2543518"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5976"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8434"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30891"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EADB95A-F888-4B37-AB32-985EBAFD4920}" type="slidenum">
              <a:rPr lang="en-US" altLang="en-US" sz="1200"/>
              <a:pPr/>
              <a:t>22</a:t>
            </a:fld>
            <a:endParaRPr lang="en-US" altLang="en-US" sz="120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75786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494" indent="-289036">
              <a:defRPr sz="2400">
                <a:solidFill>
                  <a:schemeClr val="tx1"/>
                </a:solidFill>
                <a:latin typeface="Arial" panose="020B0604020202020204" pitchFamily="34" charset="0"/>
                <a:ea typeface="ＭＳ Ｐゴシック" panose="020B0600070205080204" pitchFamily="34" charset="-128"/>
              </a:defRPr>
            </a:lvl2pPr>
            <a:lvl3pPr marL="1156145" indent="-231229">
              <a:defRPr sz="2400">
                <a:solidFill>
                  <a:schemeClr val="tx1"/>
                </a:solidFill>
                <a:latin typeface="Arial" panose="020B0604020202020204" pitchFamily="34" charset="0"/>
                <a:ea typeface="ＭＳ Ｐゴシック" panose="020B0600070205080204" pitchFamily="34" charset="-128"/>
              </a:defRPr>
            </a:lvl3pPr>
            <a:lvl4pPr marL="1618602" indent="-231229">
              <a:defRPr sz="2400">
                <a:solidFill>
                  <a:schemeClr val="tx1"/>
                </a:solidFill>
                <a:latin typeface="Arial" panose="020B0604020202020204" pitchFamily="34" charset="0"/>
                <a:ea typeface="ＭＳ Ｐゴシック" panose="020B0600070205080204" pitchFamily="34" charset="-128"/>
              </a:defRPr>
            </a:lvl4pPr>
            <a:lvl5pPr marL="2081060" indent="-231229">
              <a:defRPr sz="2400">
                <a:solidFill>
                  <a:schemeClr val="tx1"/>
                </a:solidFill>
                <a:latin typeface="Arial" panose="020B0604020202020204" pitchFamily="34" charset="0"/>
                <a:ea typeface="ＭＳ Ｐゴシック" panose="020B0600070205080204" pitchFamily="34" charset="-128"/>
              </a:defRPr>
            </a:lvl5pPr>
            <a:lvl6pPr marL="2543518"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5976"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8434"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30891"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F3651F-C989-409C-9B86-BE4DF08BE92A}" type="slidenum">
              <a:rPr lang="en-US" altLang="en-US" sz="1200"/>
              <a:pPr/>
              <a:t>23</a:t>
            </a:fld>
            <a:endParaRPr lang="en-US" altLang="en-US" sz="1200"/>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81095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494" indent="-289036">
              <a:defRPr sz="2400">
                <a:solidFill>
                  <a:schemeClr val="tx1"/>
                </a:solidFill>
                <a:latin typeface="Arial" panose="020B0604020202020204" pitchFamily="34" charset="0"/>
                <a:ea typeface="ＭＳ Ｐゴシック" panose="020B0600070205080204" pitchFamily="34" charset="-128"/>
              </a:defRPr>
            </a:lvl2pPr>
            <a:lvl3pPr marL="1156145" indent="-231229">
              <a:defRPr sz="2400">
                <a:solidFill>
                  <a:schemeClr val="tx1"/>
                </a:solidFill>
                <a:latin typeface="Arial" panose="020B0604020202020204" pitchFamily="34" charset="0"/>
                <a:ea typeface="ＭＳ Ｐゴシック" panose="020B0600070205080204" pitchFamily="34" charset="-128"/>
              </a:defRPr>
            </a:lvl3pPr>
            <a:lvl4pPr marL="1618602" indent="-231229">
              <a:defRPr sz="2400">
                <a:solidFill>
                  <a:schemeClr val="tx1"/>
                </a:solidFill>
                <a:latin typeface="Arial" panose="020B0604020202020204" pitchFamily="34" charset="0"/>
                <a:ea typeface="ＭＳ Ｐゴシック" panose="020B0600070205080204" pitchFamily="34" charset="-128"/>
              </a:defRPr>
            </a:lvl4pPr>
            <a:lvl5pPr marL="2081060" indent="-231229">
              <a:defRPr sz="2400">
                <a:solidFill>
                  <a:schemeClr val="tx1"/>
                </a:solidFill>
                <a:latin typeface="Arial" panose="020B0604020202020204" pitchFamily="34" charset="0"/>
                <a:ea typeface="ＭＳ Ｐゴシック" panose="020B0600070205080204" pitchFamily="34" charset="-128"/>
              </a:defRPr>
            </a:lvl5pPr>
            <a:lvl6pPr marL="2543518"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5976"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8434"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30891" indent="-231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FDEB65D-748F-480D-BBD7-D0DCBCECA941}" type="slidenum">
              <a:rPr lang="en-US" altLang="en-US" sz="1200"/>
              <a:pPr/>
              <a:t>24</a:t>
            </a:fld>
            <a:endParaRPr lang="en-US" altLang="en-US" sz="120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0891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simple concept, but hard on leaders. Sometimes things go well and sometimes they do not. When things go well, the leader needs to celebrate the success by deflecting credit to others. When things go poorly, the leader should accept the blame in public, even if it was another’s failure. If you need to discuss failure with another volunteer, do so in private.</a:t>
            </a:r>
          </a:p>
        </p:txBody>
      </p:sp>
      <p:sp>
        <p:nvSpPr>
          <p:cNvPr id="4" name="Slide Number Placeholder 3"/>
          <p:cNvSpPr>
            <a:spLocks noGrp="1"/>
          </p:cNvSpPr>
          <p:nvPr>
            <p:ph type="sldNum" sz="quarter" idx="5"/>
          </p:nvPr>
        </p:nvSpPr>
        <p:spPr/>
        <p:txBody>
          <a:bodyPr/>
          <a:lstStyle/>
          <a:p>
            <a:fld id="{6BB98AFB-CB0D-4DFE-87B9-B4B0D0DE73CD}" type="slidenum">
              <a:rPr lang="en-US" smtClean="0"/>
              <a:t>25</a:t>
            </a:fld>
            <a:endParaRPr lang="en-US" dirty="0"/>
          </a:p>
        </p:txBody>
      </p:sp>
    </p:spTree>
    <p:extLst>
      <p:ext uri="{BB962C8B-B14F-4D97-AF65-F5344CB8AC3E}">
        <p14:creationId xmlns:p14="http://schemas.microsoft.com/office/powerpoint/2010/main" val="2740590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B98AFB-CB0D-4DFE-87B9-B4B0D0DE73CD}" type="slidenum">
              <a:rPr lang="en-US" smtClean="0"/>
              <a:t>26</a:t>
            </a:fld>
            <a:endParaRPr lang="en-US" dirty="0"/>
          </a:p>
        </p:txBody>
      </p:sp>
    </p:spTree>
    <p:extLst>
      <p:ext uri="{BB962C8B-B14F-4D97-AF65-F5344CB8AC3E}">
        <p14:creationId xmlns:p14="http://schemas.microsoft.com/office/powerpoint/2010/main" val="1133975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B98AFB-CB0D-4DFE-87B9-B4B0D0DE73CD}" type="slidenum">
              <a:rPr lang="en-US" smtClean="0"/>
              <a:t>3</a:t>
            </a:fld>
            <a:endParaRPr lang="en-US" dirty="0"/>
          </a:p>
        </p:txBody>
      </p:sp>
    </p:spTree>
    <p:extLst>
      <p:ext uri="{BB962C8B-B14F-4D97-AF65-F5344CB8AC3E}">
        <p14:creationId xmlns:p14="http://schemas.microsoft.com/office/powerpoint/2010/main" val="934351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Leaders appear in many different styles.</a:t>
            </a:r>
          </a:p>
        </p:txBody>
      </p:sp>
      <p:sp>
        <p:nvSpPr>
          <p:cNvPr id="4" name="Slide Number Placeholder 3"/>
          <p:cNvSpPr>
            <a:spLocks noGrp="1"/>
          </p:cNvSpPr>
          <p:nvPr>
            <p:ph type="sldNum" sz="quarter" idx="5"/>
          </p:nvPr>
        </p:nvSpPr>
        <p:spPr/>
        <p:txBody>
          <a:bodyPr/>
          <a:lstStyle/>
          <a:p>
            <a:fld id="{6BB98AFB-CB0D-4DFE-87B9-B4B0D0DE73CD}" type="slidenum">
              <a:rPr lang="en-US" smtClean="0"/>
              <a:t>4</a:t>
            </a:fld>
            <a:endParaRPr lang="en-US" dirty="0"/>
          </a:p>
        </p:txBody>
      </p:sp>
    </p:spTree>
    <p:extLst>
      <p:ext uri="{BB962C8B-B14F-4D97-AF65-F5344CB8AC3E}">
        <p14:creationId xmlns:p14="http://schemas.microsoft.com/office/powerpoint/2010/main" val="281875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many different colors</a:t>
            </a:r>
          </a:p>
        </p:txBody>
      </p:sp>
      <p:sp>
        <p:nvSpPr>
          <p:cNvPr id="4" name="Slide Number Placeholder 3"/>
          <p:cNvSpPr>
            <a:spLocks noGrp="1"/>
          </p:cNvSpPr>
          <p:nvPr>
            <p:ph type="sldNum" sz="quarter" idx="5"/>
          </p:nvPr>
        </p:nvSpPr>
        <p:spPr/>
        <p:txBody>
          <a:bodyPr/>
          <a:lstStyle/>
          <a:p>
            <a:fld id="{6BB98AFB-CB0D-4DFE-87B9-B4B0D0DE73CD}" type="slidenum">
              <a:rPr lang="en-US" smtClean="0"/>
              <a:t>5</a:t>
            </a:fld>
            <a:endParaRPr lang="en-US" dirty="0"/>
          </a:p>
        </p:txBody>
      </p:sp>
    </p:spTree>
    <p:extLst>
      <p:ext uri="{BB962C8B-B14F-4D97-AF65-F5344CB8AC3E}">
        <p14:creationId xmlns:p14="http://schemas.microsoft.com/office/powerpoint/2010/main" val="4226769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all age groups. There is no one right answer to what a leader looks like. But, there are norms in your industry and locality that you need to understand.</a:t>
            </a:r>
          </a:p>
        </p:txBody>
      </p:sp>
      <p:sp>
        <p:nvSpPr>
          <p:cNvPr id="4" name="Slide Number Placeholder 3"/>
          <p:cNvSpPr>
            <a:spLocks noGrp="1"/>
          </p:cNvSpPr>
          <p:nvPr>
            <p:ph type="sldNum" sz="quarter" idx="5"/>
          </p:nvPr>
        </p:nvSpPr>
        <p:spPr/>
        <p:txBody>
          <a:bodyPr/>
          <a:lstStyle/>
          <a:p>
            <a:fld id="{6BB98AFB-CB0D-4DFE-87B9-B4B0D0DE73CD}" type="slidenum">
              <a:rPr lang="en-US" smtClean="0"/>
              <a:t>6</a:t>
            </a:fld>
            <a:endParaRPr lang="en-US" dirty="0"/>
          </a:p>
        </p:txBody>
      </p:sp>
    </p:spTree>
    <p:extLst>
      <p:ext uri="{BB962C8B-B14F-4D97-AF65-F5344CB8AC3E}">
        <p14:creationId xmlns:p14="http://schemas.microsoft.com/office/powerpoint/2010/main" val="4124647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B98AFB-CB0D-4DFE-87B9-B4B0D0DE73CD}" type="slidenum">
              <a:rPr lang="en-US" smtClean="0"/>
              <a:t>7</a:t>
            </a:fld>
            <a:endParaRPr lang="en-US" dirty="0"/>
          </a:p>
        </p:txBody>
      </p:sp>
    </p:spTree>
    <p:extLst>
      <p:ext uri="{BB962C8B-B14F-4D97-AF65-F5344CB8AC3E}">
        <p14:creationId xmlns:p14="http://schemas.microsoft.com/office/powerpoint/2010/main" val="1280831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thought the spotlight is on you, your role is to make others look good. Leaders need to show their face at events and meetings but should force others to be the star of the show. As a leader, everyone will look to you for guidance and want to know your opinion. This is a trap that leaders fall into.</a:t>
            </a:r>
          </a:p>
        </p:txBody>
      </p:sp>
      <p:sp>
        <p:nvSpPr>
          <p:cNvPr id="4" name="Slide Number Placeholder 3"/>
          <p:cNvSpPr>
            <a:spLocks noGrp="1"/>
          </p:cNvSpPr>
          <p:nvPr>
            <p:ph type="sldNum" sz="quarter" idx="5"/>
          </p:nvPr>
        </p:nvSpPr>
        <p:spPr/>
        <p:txBody>
          <a:bodyPr/>
          <a:lstStyle/>
          <a:p>
            <a:fld id="{6BB98AFB-CB0D-4DFE-87B9-B4B0D0DE73CD}" type="slidenum">
              <a:rPr lang="en-US" smtClean="0"/>
              <a:t>8</a:t>
            </a:fld>
            <a:endParaRPr lang="en-US" dirty="0"/>
          </a:p>
        </p:txBody>
      </p:sp>
    </p:spTree>
    <p:extLst>
      <p:ext uri="{BB962C8B-B14F-4D97-AF65-F5344CB8AC3E}">
        <p14:creationId xmlns:p14="http://schemas.microsoft.com/office/powerpoint/2010/main" val="2889284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Seek the opinions of others before offering your thoughts. As the leader, your opinion is given a higher authority and few others will dare to offer a different opinion. You will get lots of comments in support of your opinion, but that just encourages you to fall deeper into the leadership trap of showing off.</a:t>
            </a:r>
          </a:p>
        </p:txBody>
      </p:sp>
      <p:sp>
        <p:nvSpPr>
          <p:cNvPr id="4" name="Slide Number Placeholder 3"/>
          <p:cNvSpPr>
            <a:spLocks noGrp="1"/>
          </p:cNvSpPr>
          <p:nvPr>
            <p:ph type="sldNum" sz="quarter" idx="5"/>
          </p:nvPr>
        </p:nvSpPr>
        <p:spPr/>
        <p:txBody>
          <a:bodyPr/>
          <a:lstStyle/>
          <a:p>
            <a:fld id="{6BB98AFB-CB0D-4DFE-87B9-B4B0D0DE73CD}" type="slidenum">
              <a:rPr lang="en-US" smtClean="0"/>
              <a:t>9</a:t>
            </a:fld>
            <a:endParaRPr lang="en-US" dirty="0"/>
          </a:p>
        </p:txBody>
      </p:sp>
    </p:spTree>
    <p:extLst>
      <p:ext uri="{BB962C8B-B14F-4D97-AF65-F5344CB8AC3E}">
        <p14:creationId xmlns:p14="http://schemas.microsoft.com/office/powerpoint/2010/main" val="3330102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533400"/>
            <a:ext cx="5029200" cy="2514601"/>
          </a:xfrm>
        </p:spPr>
        <p:txBody>
          <a:bodyPr>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065212" y="3403600"/>
            <a:ext cx="5029201" cy="1397000"/>
          </a:xfrm>
        </p:spPr>
        <p:txBody>
          <a:bodyPr>
            <a:normAutofit/>
          </a:bodyPr>
          <a:lstStyle>
            <a:lvl1pPr marL="0" indent="0" algn="l">
              <a:spcBef>
                <a:spcPts val="600"/>
              </a:spcBef>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r>
              <a:rPr lang="en-US" dirty="0"/>
              <a:t>Phillips Leadership and Consulting</a:t>
            </a:r>
            <a:endParaRPr dirty="0"/>
          </a:p>
        </p:txBody>
      </p:sp>
      <p:sp>
        <p:nvSpPr>
          <p:cNvPr id="4" name="Date Placeholder 3"/>
          <p:cNvSpPr>
            <a:spLocks noGrp="1"/>
          </p:cNvSpPr>
          <p:nvPr>
            <p:ph type="dt" sz="half" idx="10"/>
          </p:nvPr>
        </p:nvSpPr>
        <p:spPr/>
        <p:txBody>
          <a:bodyPr/>
          <a:lstStyle/>
          <a:p>
            <a:fld id="{3E0FA9E5-6744-4841-888F-9E7CC0C2B7EC}" type="datetimeFigureOut">
              <a:rPr lang="en-US"/>
              <a:t>11/13/2020</a:t>
            </a:fld>
            <a:endParaRPr dirty="0"/>
          </a:p>
        </p:txBody>
      </p:sp>
      <p:sp>
        <p:nvSpPr>
          <p:cNvPr id="6" name="Slide Number Placeholder 5"/>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66475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E0FA9E5-6744-4841-888F-9E7CC0C2B7EC}" type="datetimeFigureOut">
              <a:rPr lang="en-US"/>
              <a:t>11/13/2020</a:t>
            </a:fld>
            <a:endParaRPr dirty="0"/>
          </a:p>
        </p:txBody>
      </p:sp>
      <p:sp>
        <p:nvSpPr>
          <p:cNvPr id="6" name="Slide Number Placeholder 5"/>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266809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1412" y="533400"/>
            <a:ext cx="236220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065213" y="533400"/>
            <a:ext cx="746759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E0FA9E5-6744-4841-888F-9E7CC0C2B7EC}" type="datetimeFigureOut">
              <a:rPr lang="en-US"/>
              <a:t>11/13/2020</a:t>
            </a:fld>
            <a:endParaRPr dirty="0"/>
          </a:p>
        </p:txBody>
      </p:sp>
      <p:sp>
        <p:nvSpPr>
          <p:cNvPr id="6" name="Slide Number Placeholder 5"/>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18824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E0FA9E5-6744-4841-888F-9E7CC0C2B7EC}" type="datetimeFigureOut">
              <a:rPr lang="en-US"/>
              <a:t>11/13/2020</a:t>
            </a:fld>
            <a:endParaRPr dirty="0"/>
          </a:p>
        </p:txBody>
      </p:sp>
      <p:sp>
        <p:nvSpPr>
          <p:cNvPr id="6" name="Slide Number Placeholder 5"/>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242915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5214" y="533400"/>
            <a:ext cx="8686800" cy="2286000"/>
          </a:xfrm>
        </p:spPr>
        <p:txBody>
          <a:bodyPr anchor="b">
            <a:normAutofit/>
          </a:bodyPr>
          <a:lstStyle>
            <a:lvl1pPr algn="l">
              <a:defRPr sz="5400" b="1" cap="none" baseline="0"/>
            </a:lvl1pPr>
          </a:lstStyle>
          <a:p>
            <a:r>
              <a:rPr lang="en-US"/>
              <a:t>Click to edit Master title style</a:t>
            </a:r>
            <a:endParaRPr/>
          </a:p>
        </p:txBody>
      </p:sp>
      <p:sp>
        <p:nvSpPr>
          <p:cNvPr id="3" name="Text Placeholder 2"/>
          <p:cNvSpPr>
            <a:spLocks noGrp="1"/>
          </p:cNvSpPr>
          <p:nvPr>
            <p:ph type="body" idx="1"/>
          </p:nvPr>
        </p:nvSpPr>
        <p:spPr>
          <a:xfrm>
            <a:off x="1065214" y="3124200"/>
            <a:ext cx="8686800" cy="1371600"/>
          </a:xfrm>
        </p:spPr>
        <p:txBody>
          <a:bodyPr anchor="t">
            <a:normAutofit/>
          </a:bodyPr>
          <a:lstStyle>
            <a:lvl1pPr marL="0" indent="0">
              <a:spcBef>
                <a:spcPts val="600"/>
              </a:spcBef>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E0FA9E5-6744-4841-888F-9E7CC0C2B7EC}" type="datetimeFigureOut">
              <a:rPr lang="en-US"/>
              <a:t>11/13/2020</a:t>
            </a:fld>
            <a:endParaRPr dirty="0"/>
          </a:p>
        </p:txBody>
      </p:sp>
      <p:sp>
        <p:nvSpPr>
          <p:cNvPr id="6" name="Slide Number Placeholder 5"/>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370133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8800"/>
            <a:ext cx="4251960"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5464598" y="1828800"/>
            <a:ext cx="4251960"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3E0FA9E5-6744-4841-888F-9E7CC0C2B7EC}" type="datetimeFigureOut">
              <a:rPr lang="en-US"/>
              <a:t>11/13/2020</a:t>
            </a:fld>
            <a:endParaRPr dirty="0"/>
          </a:p>
        </p:txBody>
      </p:sp>
      <p:sp>
        <p:nvSpPr>
          <p:cNvPr id="7" name="Slide Number Placeholder 6"/>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341370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065213" y="1828799"/>
            <a:ext cx="4251960" cy="685801"/>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5213" y="2590800"/>
            <a:ext cx="425196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5500053" y="1828799"/>
            <a:ext cx="4251960" cy="685801"/>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00053" y="2590800"/>
            <a:ext cx="425196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3E0FA9E5-6744-4841-888F-9E7CC0C2B7EC}" type="datetimeFigureOut">
              <a:rPr lang="en-US"/>
              <a:t>11/13/2020</a:t>
            </a:fld>
            <a:endParaRPr dirty="0"/>
          </a:p>
        </p:txBody>
      </p:sp>
      <p:sp>
        <p:nvSpPr>
          <p:cNvPr id="9" name="Slide Number Placeholder 8"/>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200078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3E0FA9E5-6744-4841-888F-9E7CC0C2B7EC}" type="datetimeFigureOut">
              <a:rPr lang="en-US"/>
              <a:t>11/13/2020</a:t>
            </a:fld>
            <a:endParaRPr dirty="0"/>
          </a:p>
        </p:txBody>
      </p:sp>
      <p:sp>
        <p:nvSpPr>
          <p:cNvPr id="5" name="Slide Number Placeholder 4"/>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90715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3E0FA9E5-6744-4841-888F-9E7CC0C2B7EC}" type="datetimeFigureOut">
              <a:rPr lang="en-US"/>
              <a:t>11/13/2020</a:t>
            </a:fld>
            <a:endParaRPr dirty="0"/>
          </a:p>
        </p:txBody>
      </p:sp>
      <p:sp>
        <p:nvSpPr>
          <p:cNvPr id="4" name="Slide Number Placeholder 3"/>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244153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5213" y="533400"/>
            <a:ext cx="4114800" cy="1524000"/>
          </a:xfrm>
        </p:spPr>
        <p:txBody>
          <a:bodyPr anchor="b">
            <a:normAutofit/>
          </a:bodyPr>
          <a:lstStyle>
            <a:lvl1pPr algn="l">
              <a:defRPr sz="3600" b="1"/>
            </a:lvl1pPr>
          </a:lstStyle>
          <a:p>
            <a:r>
              <a:rPr lang="en-US"/>
              <a:t>Click to edit Master title style</a:t>
            </a:r>
            <a:endParaRPr/>
          </a:p>
        </p:txBody>
      </p:sp>
      <p:sp>
        <p:nvSpPr>
          <p:cNvPr id="3" name="Content Placeholder 2"/>
          <p:cNvSpPr>
            <a:spLocks noGrp="1"/>
          </p:cNvSpPr>
          <p:nvPr>
            <p:ph idx="1"/>
          </p:nvPr>
        </p:nvSpPr>
        <p:spPr>
          <a:xfrm>
            <a:off x="5865813" y="533400"/>
            <a:ext cx="586740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65213" y="2209800"/>
            <a:ext cx="4114800" cy="3810000"/>
          </a:xfrm>
        </p:spPr>
        <p:txBody>
          <a:bodyPr>
            <a:normAutofit/>
          </a:bodyPr>
          <a:lstStyle>
            <a:lvl1pPr marL="0" indent="0">
              <a:lnSpc>
                <a:spcPct val="110000"/>
              </a:lnSpc>
              <a:spcBef>
                <a:spcPts val="600"/>
              </a:spcBef>
              <a:buNone/>
              <a:defRPr sz="18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3E0FA9E5-6744-4841-888F-9E7CC0C2B7EC}" type="datetimeFigureOut">
              <a:rPr lang="en-US"/>
              <a:t>11/13/2020</a:t>
            </a:fld>
            <a:endParaRPr dirty="0"/>
          </a:p>
        </p:txBody>
      </p:sp>
      <p:sp>
        <p:nvSpPr>
          <p:cNvPr id="7" name="Slide Number Placeholder 6"/>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210171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5213" y="533400"/>
            <a:ext cx="4114800" cy="1524000"/>
          </a:xfrm>
        </p:spPr>
        <p:txBody>
          <a:bodyPr anchor="b">
            <a:noAutofit/>
          </a:bodyPr>
          <a:lstStyle>
            <a:lvl1pPr algn="l">
              <a:defRPr sz="36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2" y="533400"/>
            <a:ext cx="5780173" cy="5791200"/>
          </a:xfrm>
          <a:ln w="50800">
            <a:solidFill>
              <a:schemeClr val="tx1">
                <a:lumMod val="65000"/>
                <a:lumOff val="35000"/>
              </a:schemeClr>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1065213" y="2209800"/>
            <a:ext cx="4114800" cy="3810000"/>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960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533400"/>
            <a:ext cx="8686801" cy="10668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2" y="1828800"/>
            <a:ext cx="8686801" cy="419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065213" y="6155267"/>
            <a:ext cx="5653087" cy="273049"/>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dirty="0"/>
              <a:t>Add a footer</a:t>
            </a:r>
          </a:p>
        </p:txBody>
      </p:sp>
      <p:sp>
        <p:nvSpPr>
          <p:cNvPr id="4" name="Date Placeholder 3"/>
          <p:cNvSpPr>
            <a:spLocks noGrp="1"/>
          </p:cNvSpPr>
          <p:nvPr>
            <p:ph type="dt" sz="half" idx="2"/>
          </p:nvPr>
        </p:nvSpPr>
        <p:spPr>
          <a:xfrm>
            <a:off x="6932612" y="6155267"/>
            <a:ext cx="1371600" cy="273049"/>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E0FA9E5-6744-4841-888F-9E7CC0C2B7EC}" type="datetimeFigureOut">
              <a:rPr lang="en-US" smtClean="0"/>
              <a:pPr/>
              <a:t>11/13/2020</a:t>
            </a:fld>
            <a:endParaRPr lang="en-US" dirty="0"/>
          </a:p>
        </p:txBody>
      </p:sp>
      <p:sp>
        <p:nvSpPr>
          <p:cNvPr id="6" name="Slide Number Placeholder 5"/>
          <p:cNvSpPr>
            <a:spLocks noGrp="1"/>
          </p:cNvSpPr>
          <p:nvPr>
            <p:ph type="sldNum" sz="quarter" idx="4"/>
          </p:nvPr>
        </p:nvSpPr>
        <p:spPr>
          <a:xfrm>
            <a:off x="8532812" y="6155267"/>
            <a:ext cx="1219201" cy="273049"/>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AEAE4A8-A6E5-453E-B946-FB774B73F48C}" type="slidenum">
              <a:rPr lang="en-US" smtClean="0"/>
              <a:pPr/>
              <a:t>‹#›</a:t>
            </a:fld>
            <a:endParaRPr lang="en-US" dirty="0"/>
          </a:p>
        </p:txBody>
      </p:sp>
      <p:pic>
        <p:nvPicPr>
          <p:cNvPr id="8" name="Picture 7" descr="Logo&#10;&#10;Description automatically generated">
            <a:extLst>
              <a:ext uri="{FF2B5EF4-FFF2-40B4-BE49-F238E27FC236}">
                <a16:creationId xmlns:a16="http://schemas.microsoft.com/office/drawing/2014/main" id="{ED6311B9-36AB-4BB3-868D-AE9F05149298}"/>
              </a:ext>
            </a:extLst>
          </p:cNvPr>
          <p:cNvPicPr>
            <a:picLocks noChangeAspect="1"/>
          </p:cNvPicPr>
          <p:nvPr userDrawn="1"/>
        </p:nvPicPr>
        <p:blipFill>
          <a:blip r:embed="rId14"/>
          <a:stretch>
            <a:fillRect/>
          </a:stretch>
        </p:blipFill>
        <p:spPr>
          <a:xfrm>
            <a:off x="-306388" y="0"/>
            <a:ext cx="1600200" cy="961716"/>
          </a:xfrm>
          <a:prstGeom prst="rect">
            <a:avLst/>
          </a:prstGeom>
        </p:spPr>
      </p:pic>
    </p:spTree>
    <p:extLst>
      <p:ext uri="{BB962C8B-B14F-4D97-AF65-F5344CB8AC3E}">
        <p14:creationId xmlns:p14="http://schemas.microsoft.com/office/powerpoint/2010/main" val="1597054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3600" b="1" kern="120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5612" y="533400"/>
            <a:ext cx="7315200" cy="2514601"/>
          </a:xfrm>
        </p:spPr>
        <p:txBody>
          <a:bodyPr/>
          <a:lstStyle/>
          <a:p>
            <a:r>
              <a:rPr lang="en-US" dirty="0"/>
              <a:t>Looking and Acting Like a Leader</a:t>
            </a:r>
          </a:p>
        </p:txBody>
      </p:sp>
      <p:sp>
        <p:nvSpPr>
          <p:cNvPr id="3" name="Subtitle 2"/>
          <p:cNvSpPr>
            <a:spLocks noGrp="1"/>
          </p:cNvSpPr>
          <p:nvPr>
            <p:ph type="subTitle" idx="1"/>
          </p:nvPr>
        </p:nvSpPr>
        <p:spPr>
          <a:xfrm>
            <a:off x="1903412" y="4394201"/>
            <a:ext cx="3996372" cy="482600"/>
          </a:xfrm>
        </p:spPr>
        <p:txBody>
          <a:bodyPr/>
          <a:lstStyle/>
          <a:p>
            <a:r>
              <a:rPr lang="en-US" dirty="0"/>
              <a:t>Dave Phillips, CAE</a:t>
            </a:r>
          </a:p>
        </p:txBody>
      </p:sp>
      <p:pic>
        <p:nvPicPr>
          <p:cNvPr id="5" name="Picture 4" descr="Graphical user interface, text, application&#10;&#10;Description automatically generated">
            <a:extLst>
              <a:ext uri="{FF2B5EF4-FFF2-40B4-BE49-F238E27FC236}">
                <a16:creationId xmlns:a16="http://schemas.microsoft.com/office/drawing/2014/main" id="{C963D909-FF58-4D5F-9973-4B8848AE8CD2}"/>
              </a:ext>
            </a:extLst>
          </p:cNvPr>
          <p:cNvPicPr>
            <a:picLocks noChangeAspect="1"/>
          </p:cNvPicPr>
          <p:nvPr/>
        </p:nvPicPr>
        <p:blipFill>
          <a:blip r:embed="rId3"/>
          <a:stretch>
            <a:fillRect/>
          </a:stretch>
        </p:blipFill>
        <p:spPr>
          <a:xfrm>
            <a:off x="684212" y="2921001"/>
            <a:ext cx="5067300" cy="1473200"/>
          </a:xfrm>
          <a:prstGeom prst="rect">
            <a:avLst/>
          </a:prstGeom>
        </p:spPr>
      </p:pic>
    </p:spTree>
    <p:extLst>
      <p:ext uri="{BB962C8B-B14F-4D97-AF65-F5344CB8AC3E}">
        <p14:creationId xmlns:p14="http://schemas.microsoft.com/office/powerpoint/2010/main" val="149325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7B9B-D097-41D0-AD1D-AAACB447567F}"/>
              </a:ext>
            </a:extLst>
          </p:cNvPr>
          <p:cNvSpPr>
            <a:spLocks noGrp="1"/>
          </p:cNvSpPr>
          <p:nvPr>
            <p:ph type="title"/>
          </p:nvPr>
        </p:nvSpPr>
        <p:spPr>
          <a:xfrm>
            <a:off x="227012" y="609600"/>
            <a:ext cx="11658600" cy="2286000"/>
          </a:xfrm>
        </p:spPr>
        <p:txBody>
          <a:bodyPr/>
          <a:lstStyle/>
          <a:p>
            <a:r>
              <a:rPr lang="en-US" dirty="0"/>
              <a:t>Good leaders know the right answers…</a:t>
            </a:r>
          </a:p>
        </p:txBody>
      </p:sp>
      <p:sp>
        <p:nvSpPr>
          <p:cNvPr id="3" name="Text Placeholder 2">
            <a:extLst>
              <a:ext uri="{FF2B5EF4-FFF2-40B4-BE49-F238E27FC236}">
                <a16:creationId xmlns:a16="http://schemas.microsoft.com/office/drawing/2014/main" id="{5EF4E881-1786-438C-8831-A1860B8735C7}"/>
              </a:ext>
            </a:extLst>
          </p:cNvPr>
          <p:cNvSpPr>
            <a:spLocks noGrp="1"/>
          </p:cNvSpPr>
          <p:nvPr>
            <p:ph type="body" idx="1"/>
          </p:nvPr>
        </p:nvSpPr>
        <p:spPr/>
        <p:txBody>
          <a:bodyPr/>
          <a:lstStyle/>
          <a:p>
            <a:r>
              <a:rPr lang="en-US" dirty="0"/>
              <a:t>…great leaders know the right questions</a:t>
            </a:r>
          </a:p>
        </p:txBody>
      </p:sp>
    </p:spTree>
    <p:extLst>
      <p:ext uri="{BB962C8B-B14F-4D97-AF65-F5344CB8AC3E}">
        <p14:creationId xmlns:p14="http://schemas.microsoft.com/office/powerpoint/2010/main" val="156808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30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3076" name="Rectangle 2"/>
          <p:cNvSpPr>
            <a:spLocks noGrp="1" noChangeArrowheads="1"/>
          </p:cNvSpPr>
          <p:nvPr>
            <p:ph type="ctrTitle"/>
          </p:nvPr>
        </p:nvSpPr>
        <p:spPr>
          <a:xfrm>
            <a:off x="455612" y="533401"/>
            <a:ext cx="8610600" cy="2438400"/>
          </a:xfrm>
        </p:spPr>
        <p:txBody>
          <a:bodyPr>
            <a:normAutofit/>
          </a:bodyPr>
          <a:lstStyle/>
          <a:p>
            <a:pPr eaLnBrk="1" hangingPunct="1"/>
            <a:r>
              <a:rPr lang="en-US" altLang="en-US" dirty="0"/>
              <a:t>Overcoming the Five Dysfunctions of a Team</a:t>
            </a:r>
          </a:p>
        </p:txBody>
      </p:sp>
      <p:sp>
        <p:nvSpPr>
          <p:cNvPr id="3077" name="Rectangle 3"/>
          <p:cNvSpPr>
            <a:spLocks noGrp="1" noChangeArrowheads="1"/>
          </p:cNvSpPr>
          <p:nvPr>
            <p:ph type="subTitle" idx="1"/>
          </p:nvPr>
        </p:nvSpPr>
        <p:spPr>
          <a:xfrm>
            <a:off x="1028989" y="3352800"/>
            <a:ext cx="6400800" cy="1371600"/>
          </a:xfrm>
        </p:spPr>
        <p:txBody>
          <a:bodyPr/>
          <a:lstStyle/>
          <a:p>
            <a:pPr eaLnBrk="1" hangingPunct="1"/>
            <a:r>
              <a:rPr lang="en-US" altLang="en-US" sz="2800" i="1" dirty="0"/>
              <a:t>A Review of the Field Guide by</a:t>
            </a:r>
          </a:p>
          <a:p>
            <a:pPr eaLnBrk="1" hangingPunct="1"/>
            <a:r>
              <a:rPr lang="en-US" altLang="en-US" sz="2800" i="1" dirty="0"/>
              <a:t>Patrick Lencioni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5123"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5124" name="Rectangle 2"/>
          <p:cNvSpPr>
            <a:spLocks noGrp="1" noChangeArrowheads="1"/>
          </p:cNvSpPr>
          <p:nvPr>
            <p:ph type="title"/>
          </p:nvPr>
        </p:nvSpPr>
        <p:spPr/>
        <p:txBody>
          <a:bodyPr/>
          <a:lstStyle/>
          <a:p>
            <a:pPr eaLnBrk="1" hangingPunct="1"/>
            <a:r>
              <a:rPr lang="en-US" altLang="en-US"/>
              <a:t>What Does “Team” Mean?</a:t>
            </a:r>
          </a:p>
        </p:txBody>
      </p:sp>
      <p:sp>
        <p:nvSpPr>
          <p:cNvPr id="5125" name="Rectangle 3"/>
          <p:cNvSpPr>
            <a:spLocks noGrp="1" noChangeArrowheads="1"/>
          </p:cNvSpPr>
          <p:nvPr>
            <p:ph type="body" idx="1"/>
          </p:nvPr>
        </p:nvSpPr>
        <p:spPr>
          <a:xfrm>
            <a:off x="912812" y="1295401"/>
            <a:ext cx="9525000" cy="4525963"/>
          </a:xfrm>
        </p:spPr>
        <p:txBody>
          <a:bodyPr/>
          <a:lstStyle/>
          <a:p>
            <a:pPr eaLnBrk="1" hangingPunct="1">
              <a:buFontTx/>
              <a:buNone/>
            </a:pPr>
            <a:endParaRPr lang="en-US" altLang="en-US" dirty="0"/>
          </a:p>
          <a:p>
            <a:pPr eaLnBrk="1" hangingPunct="1">
              <a:buFontTx/>
              <a:buNone/>
            </a:pPr>
            <a:endParaRPr lang="en-US" altLang="en-US" dirty="0"/>
          </a:p>
          <a:p>
            <a:pPr eaLnBrk="1" hangingPunct="1">
              <a:buFontTx/>
              <a:buNone/>
            </a:pPr>
            <a:r>
              <a:rPr lang="en-US" altLang="en-US" dirty="0"/>
              <a:t>   </a:t>
            </a:r>
            <a:r>
              <a:rPr lang="en-US" altLang="en-US" sz="4000" dirty="0"/>
              <a:t>A group from 3 to 12 individuals that have merged into a single unit driven to achieve a set of common goals.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6147"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6148" name="Rectangle 2"/>
          <p:cNvSpPr>
            <a:spLocks noGrp="1" noChangeArrowheads="1"/>
          </p:cNvSpPr>
          <p:nvPr>
            <p:ph type="title"/>
          </p:nvPr>
        </p:nvSpPr>
        <p:spPr/>
        <p:txBody>
          <a:bodyPr/>
          <a:lstStyle/>
          <a:p>
            <a:pPr eaLnBrk="1" hangingPunct="1"/>
            <a:r>
              <a:rPr lang="en-US" altLang="en-US"/>
              <a:t>The Five Dysfunctions</a:t>
            </a:r>
          </a:p>
        </p:txBody>
      </p:sp>
      <p:sp>
        <p:nvSpPr>
          <p:cNvPr id="6149" name="Rectangle 3"/>
          <p:cNvSpPr>
            <a:spLocks noGrp="1" noChangeArrowheads="1"/>
          </p:cNvSpPr>
          <p:nvPr>
            <p:ph type="body" idx="1"/>
          </p:nvPr>
        </p:nvSpPr>
        <p:spPr/>
        <p:txBody>
          <a:bodyPr>
            <a:normAutofit/>
          </a:bodyPr>
          <a:lstStyle/>
          <a:p>
            <a:pPr algn="ctr" eaLnBrk="1" hangingPunct="1">
              <a:buFontTx/>
              <a:buNone/>
            </a:pPr>
            <a:r>
              <a:rPr lang="en-US" altLang="en-US" sz="2800" dirty="0"/>
              <a:t>#1 Absence of Trust</a:t>
            </a:r>
          </a:p>
          <a:p>
            <a:pPr algn="ctr" eaLnBrk="1" hangingPunct="1">
              <a:buFontTx/>
              <a:buNone/>
            </a:pPr>
            <a:r>
              <a:rPr lang="en-US" altLang="en-US" sz="2800" dirty="0"/>
              <a:t>#2 Fear of Conflict</a:t>
            </a:r>
          </a:p>
          <a:p>
            <a:pPr algn="ctr" eaLnBrk="1" hangingPunct="1">
              <a:buFontTx/>
              <a:buNone/>
            </a:pPr>
            <a:r>
              <a:rPr lang="en-US" altLang="en-US" sz="2800" dirty="0"/>
              <a:t>#3 Lack of Commitment</a:t>
            </a:r>
          </a:p>
          <a:p>
            <a:pPr algn="ctr" eaLnBrk="1" hangingPunct="1">
              <a:buFontTx/>
              <a:buNone/>
            </a:pPr>
            <a:r>
              <a:rPr lang="en-US" altLang="en-US" sz="2800" dirty="0"/>
              <a:t>#4 Avoiding Accountability</a:t>
            </a:r>
          </a:p>
          <a:p>
            <a:pPr algn="ctr" eaLnBrk="1" hangingPunct="1">
              <a:buFontTx/>
              <a:buNone/>
            </a:pPr>
            <a:r>
              <a:rPr lang="en-US" altLang="en-US" sz="2800" dirty="0"/>
              <a:t>#5 Inattention to Results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3"/>
          <p:cNvSpPr>
            <a:spLocks noGrp="1"/>
          </p:cNvSpPr>
          <p:nvPr>
            <p:ph type="dt"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7171"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7172" name="Rectangle 2"/>
          <p:cNvSpPr>
            <a:spLocks noGrp="1" noChangeArrowheads="1"/>
          </p:cNvSpPr>
          <p:nvPr>
            <p:ph type="title"/>
          </p:nvPr>
        </p:nvSpPr>
        <p:spPr/>
        <p:txBody>
          <a:bodyPr/>
          <a:lstStyle/>
          <a:p>
            <a:pPr eaLnBrk="1" hangingPunct="1"/>
            <a:r>
              <a:rPr lang="en-US" altLang="en-US"/>
              <a:t>Building Trust</a:t>
            </a:r>
          </a:p>
        </p:txBody>
      </p:sp>
      <p:sp>
        <p:nvSpPr>
          <p:cNvPr id="7173" name="Rectangle 3"/>
          <p:cNvSpPr>
            <a:spLocks noGrp="1" noChangeArrowheads="1"/>
          </p:cNvSpPr>
          <p:nvPr>
            <p:ph type="body" idx="1"/>
          </p:nvPr>
        </p:nvSpPr>
        <p:spPr>
          <a:xfrm>
            <a:off x="989012" y="1752600"/>
            <a:ext cx="7772400" cy="4114800"/>
          </a:xfrm>
        </p:spPr>
        <p:txBody>
          <a:bodyPr/>
          <a:lstStyle/>
          <a:p>
            <a:pPr eaLnBrk="1" hangingPunct="1"/>
            <a:endParaRPr lang="en-US" altLang="en-US" dirty="0"/>
          </a:p>
          <a:p>
            <a:pPr eaLnBrk="1" hangingPunct="1"/>
            <a:r>
              <a:rPr lang="en-US" altLang="en-US" sz="2800" dirty="0"/>
              <a:t>Starts with a vulnerable Leader</a:t>
            </a:r>
          </a:p>
          <a:p>
            <a:pPr eaLnBrk="1" hangingPunct="1"/>
            <a:r>
              <a:rPr lang="en-US" altLang="en-US" sz="2800" dirty="0"/>
              <a:t>Important to understand the perspective and personal bias of others</a:t>
            </a:r>
          </a:p>
          <a:p>
            <a:pPr eaLnBrk="1" hangingPunct="1"/>
            <a:r>
              <a:rPr lang="en-US" altLang="en-US" sz="2800" dirty="0"/>
              <a:t>Personal Ice-Breakers and Profiling</a:t>
            </a:r>
          </a:p>
          <a:p>
            <a:pPr eaLnBrk="1" hangingPunct="1"/>
            <a:r>
              <a:rPr lang="en-US" altLang="en-US" sz="2800" dirty="0"/>
              <a:t>Trust must be established before the team can move forward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8195"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218" name="Rectangle 2"/>
          <p:cNvSpPr>
            <a:spLocks noGrp="1" noChangeArrowheads="1"/>
          </p:cNvSpPr>
          <p:nvPr>
            <p:ph type="title"/>
          </p:nvPr>
        </p:nvSpPr>
        <p:spPr/>
        <p:txBody>
          <a:bodyPr/>
          <a:lstStyle/>
          <a:p>
            <a:pPr eaLnBrk="1" hangingPunct="1"/>
            <a:r>
              <a:rPr lang="en-US" altLang="en-US"/>
              <a:t>Fear of Conflict</a:t>
            </a:r>
          </a:p>
        </p:txBody>
      </p:sp>
      <p:sp>
        <p:nvSpPr>
          <p:cNvPr id="9219" name="Rectangle 3"/>
          <p:cNvSpPr>
            <a:spLocks noGrp="1" noChangeArrowheads="1"/>
          </p:cNvSpPr>
          <p:nvPr>
            <p:ph type="body" idx="1"/>
          </p:nvPr>
        </p:nvSpPr>
        <p:spPr>
          <a:xfrm>
            <a:off x="1141412" y="1600200"/>
            <a:ext cx="7772400" cy="4114800"/>
          </a:xfrm>
        </p:spPr>
        <p:txBody>
          <a:bodyPr/>
          <a:lstStyle/>
          <a:p>
            <a:pPr eaLnBrk="1" hangingPunct="1"/>
            <a:endParaRPr lang="en-US" altLang="en-US" dirty="0"/>
          </a:p>
          <a:p>
            <a:pPr eaLnBrk="1" hangingPunct="1"/>
            <a:r>
              <a:rPr lang="en-US" altLang="en-US" sz="2800" dirty="0"/>
              <a:t>A team must have established trust before the members can handle conflict</a:t>
            </a:r>
          </a:p>
          <a:p>
            <a:pPr eaLnBrk="1" hangingPunct="1"/>
            <a:r>
              <a:rPr lang="en-US" altLang="en-US" sz="2800" dirty="0"/>
              <a:t>Conflict – Trust = Argument (win/lose)</a:t>
            </a:r>
          </a:p>
          <a:p>
            <a:pPr eaLnBrk="1" hangingPunct="1"/>
            <a:r>
              <a:rPr lang="en-US" altLang="en-US" sz="2800" dirty="0"/>
              <a:t>Conflict + Trust = Debate (truth)</a:t>
            </a:r>
          </a:p>
          <a:p>
            <a:pPr eaLnBrk="1" hangingPunct="1"/>
            <a:r>
              <a:rPr lang="en-US" altLang="en-US" sz="2800" dirty="0"/>
              <a:t>Even on the best teams, conflict may be uncomfortable</a:t>
            </a:r>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fade">
                                      <p:cBhvr>
                                        <p:cTn id="12" dur="2000"/>
                                        <p:tgtEl>
                                          <p:spTgt spid="92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fade">
                                      <p:cBhvr>
                                        <p:cTn id="17" dur="2000"/>
                                        <p:tgtEl>
                                          <p:spTgt spid="92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19">
                                            <p:txEl>
                                              <p:pRg st="3" end="3"/>
                                            </p:txEl>
                                          </p:spTgt>
                                        </p:tgtEl>
                                        <p:attrNameLst>
                                          <p:attrName>style.visibility</p:attrName>
                                        </p:attrNameLst>
                                      </p:cBhvr>
                                      <p:to>
                                        <p:strVal val="visible"/>
                                      </p:to>
                                    </p:set>
                                    <p:animEffect transition="in" filter="fade">
                                      <p:cBhvr>
                                        <p:cTn id="22" dur="2000"/>
                                        <p:tgtEl>
                                          <p:spTgt spid="92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animEffect transition="in" filter="fade">
                                      <p:cBhvr>
                                        <p:cTn id="27" dur="20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3"/>
          <p:cNvSpPr>
            <a:spLocks noGrp="1"/>
          </p:cNvSpPr>
          <p:nvPr>
            <p:ph type="dt"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219"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220" name="Rectangle 2"/>
          <p:cNvSpPr>
            <a:spLocks noGrp="1" noChangeArrowheads="1"/>
          </p:cNvSpPr>
          <p:nvPr>
            <p:ph type="title"/>
          </p:nvPr>
        </p:nvSpPr>
        <p:spPr>
          <a:xfrm>
            <a:off x="989012" y="242564"/>
            <a:ext cx="7772400" cy="1143000"/>
          </a:xfrm>
        </p:spPr>
        <p:txBody>
          <a:bodyPr/>
          <a:lstStyle/>
          <a:p>
            <a:pPr eaLnBrk="1" hangingPunct="1"/>
            <a:r>
              <a:rPr lang="en-US" altLang="en-US" dirty="0"/>
              <a:t>Mastering Conflict</a:t>
            </a:r>
          </a:p>
        </p:txBody>
      </p:sp>
      <p:sp>
        <p:nvSpPr>
          <p:cNvPr id="9221" name="Rectangle 3"/>
          <p:cNvSpPr>
            <a:spLocks noGrp="1" noChangeArrowheads="1"/>
          </p:cNvSpPr>
          <p:nvPr>
            <p:ph type="body" idx="1"/>
          </p:nvPr>
        </p:nvSpPr>
        <p:spPr>
          <a:xfrm>
            <a:off x="760412" y="1385564"/>
            <a:ext cx="8229600" cy="4525963"/>
          </a:xfrm>
        </p:spPr>
        <p:txBody>
          <a:bodyPr/>
          <a:lstStyle/>
          <a:p>
            <a:pPr eaLnBrk="1" hangingPunct="1">
              <a:buFontTx/>
              <a:buNone/>
            </a:pPr>
            <a:r>
              <a:rPr lang="en-US" altLang="en-US" dirty="0"/>
              <a:t>   Teams must get comfortable with being exposed to one another and be able to say things like:</a:t>
            </a:r>
          </a:p>
          <a:p>
            <a:pPr eaLnBrk="1" hangingPunct="1">
              <a:buFontTx/>
              <a:buNone/>
            </a:pPr>
            <a:endParaRPr lang="en-US" altLang="en-US" dirty="0"/>
          </a:p>
        </p:txBody>
      </p:sp>
      <p:graphicFrame>
        <p:nvGraphicFramePr>
          <p:cNvPr id="2" name="Table 1"/>
          <p:cNvGraphicFramePr>
            <a:graphicFrameLocks noGrp="1"/>
          </p:cNvGraphicFramePr>
          <p:nvPr>
            <p:extLst>
              <p:ext uri="{D42A27DB-BD31-4B8C-83A1-F6EECF244321}">
                <p14:modId xmlns:p14="http://schemas.microsoft.com/office/powerpoint/2010/main" val="3371029634"/>
              </p:ext>
            </p:extLst>
          </p:nvPr>
        </p:nvGraphicFramePr>
        <p:xfrm>
          <a:off x="836612" y="2572532"/>
          <a:ext cx="8610600" cy="1828800"/>
        </p:xfrm>
        <a:graphic>
          <a:graphicData uri="http://schemas.openxmlformats.org/drawingml/2006/table">
            <a:tbl>
              <a:tblPr firstRow="1" bandRow="1">
                <a:tableStyleId>{5C22544A-7EE6-4342-B048-85BDC9FD1C3A}</a:tableStyleId>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370840">
                <a:tc>
                  <a:txBody>
                    <a:bodyPr/>
                    <a:lstStyle/>
                    <a:p>
                      <a:pPr lvl="2" eaLnBrk="1" hangingPunct="1"/>
                      <a:r>
                        <a:rPr lang="en-US" altLang="en-US" sz="3200" dirty="0">
                          <a:solidFill>
                            <a:srgbClr val="FF0000"/>
                          </a:solidFill>
                        </a:rPr>
                        <a:t>I was wrong</a:t>
                      </a:r>
                    </a:p>
                    <a:p>
                      <a:pPr lvl="2" eaLnBrk="1" hangingPunct="1"/>
                      <a:r>
                        <a:rPr lang="en-US" altLang="en-US" sz="3200" dirty="0">
                          <a:solidFill>
                            <a:srgbClr val="FF0000"/>
                          </a:solidFill>
                        </a:rPr>
                        <a:t>I made a mistake</a:t>
                      </a:r>
                    </a:p>
                    <a:p>
                      <a:pPr lvl="2" eaLnBrk="1" hangingPunct="1"/>
                      <a:r>
                        <a:rPr lang="en-US" altLang="en-US" sz="3200" dirty="0">
                          <a:solidFill>
                            <a:srgbClr val="FF0000"/>
                          </a:solidFill>
                        </a:rPr>
                        <a:t>I need help</a:t>
                      </a:r>
                    </a:p>
                    <a:p>
                      <a:endParaRPr lang="en-US" dirty="0">
                        <a:solidFill>
                          <a:srgbClr val="FF0000"/>
                        </a:solidFill>
                      </a:endParaRPr>
                    </a:p>
                  </a:txBody>
                  <a:tcPr>
                    <a:noFill/>
                  </a:tcPr>
                </a:tc>
                <a:tc>
                  <a:txBody>
                    <a:bodyPr/>
                    <a:lstStyle/>
                    <a:p>
                      <a:pPr lvl="2" eaLnBrk="1" hangingPunct="1"/>
                      <a:r>
                        <a:rPr lang="en-US" altLang="en-US" sz="3200" dirty="0">
                          <a:solidFill>
                            <a:srgbClr val="FF0000"/>
                          </a:solidFill>
                        </a:rPr>
                        <a:t>I’m not sure</a:t>
                      </a:r>
                    </a:p>
                    <a:p>
                      <a:pPr lvl="2" eaLnBrk="1" hangingPunct="1"/>
                      <a:r>
                        <a:rPr lang="en-US" altLang="en-US" sz="3200" dirty="0">
                          <a:solidFill>
                            <a:srgbClr val="FF0000"/>
                          </a:solidFill>
                        </a:rPr>
                        <a:t>I’m sorry</a:t>
                      </a:r>
                    </a:p>
                    <a:p>
                      <a:endParaRPr lang="en-US" dirty="0">
                        <a:solidFill>
                          <a:srgbClr val="FF0000"/>
                        </a:solidFill>
                      </a:endParaRPr>
                    </a:p>
                  </a:txBody>
                  <a:tcPr>
                    <a:no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p:cNvSpPr>
            <a:spLocks noGrp="1"/>
          </p:cNvSpPr>
          <p:nvPr>
            <p:ph type="dt"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0243"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0244" name="Rectangle 2"/>
          <p:cNvSpPr>
            <a:spLocks noGrp="1" noChangeArrowheads="1"/>
          </p:cNvSpPr>
          <p:nvPr>
            <p:ph type="title"/>
          </p:nvPr>
        </p:nvSpPr>
        <p:spPr/>
        <p:txBody>
          <a:bodyPr/>
          <a:lstStyle/>
          <a:p>
            <a:pPr eaLnBrk="1" hangingPunct="1"/>
            <a:r>
              <a:rPr lang="en-US" altLang="en-US"/>
              <a:t>Positive Conflict</a:t>
            </a:r>
          </a:p>
        </p:txBody>
      </p:sp>
      <p:sp>
        <p:nvSpPr>
          <p:cNvPr id="10245" name="Rectangle 3"/>
          <p:cNvSpPr>
            <a:spLocks noGrp="1" noChangeArrowheads="1"/>
          </p:cNvSpPr>
          <p:nvPr>
            <p:ph type="body" idx="1"/>
          </p:nvPr>
        </p:nvSpPr>
        <p:spPr>
          <a:xfrm>
            <a:off x="1065212" y="1828800"/>
            <a:ext cx="8686801" cy="2590800"/>
          </a:xfrm>
        </p:spPr>
        <p:txBody>
          <a:bodyPr/>
          <a:lstStyle/>
          <a:p>
            <a:pPr algn="ctr" eaLnBrk="1" hangingPunct="1">
              <a:buFontTx/>
              <a:buNone/>
            </a:pPr>
            <a:endParaRPr lang="en-US" altLang="en-US" dirty="0"/>
          </a:p>
          <a:p>
            <a:pPr eaLnBrk="1" hangingPunct="1">
              <a:buFontTx/>
              <a:buNone/>
            </a:pPr>
            <a:r>
              <a:rPr lang="en-US" altLang="en-US" sz="3200" dirty="0"/>
              <a:t>  Positive Conflict is based on passionate, unfiltered debate around issues of importance to the team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p:cNvSpPr>
            <a:spLocks noGrp="1"/>
          </p:cNvSpPr>
          <p:nvPr>
            <p:ph type="dt"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1267"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1268" name="Rectangle 2"/>
          <p:cNvSpPr>
            <a:spLocks noGrp="1" noChangeArrowheads="1"/>
          </p:cNvSpPr>
          <p:nvPr>
            <p:ph type="title"/>
          </p:nvPr>
        </p:nvSpPr>
        <p:spPr/>
        <p:txBody>
          <a:bodyPr/>
          <a:lstStyle/>
          <a:p>
            <a:pPr eaLnBrk="1" hangingPunct="1"/>
            <a:r>
              <a:rPr lang="en-US" altLang="en-US"/>
              <a:t>Lack of Commitment</a:t>
            </a:r>
          </a:p>
        </p:txBody>
      </p:sp>
      <p:sp>
        <p:nvSpPr>
          <p:cNvPr id="11269" name="Rectangle 3"/>
          <p:cNvSpPr>
            <a:spLocks noGrp="1" noChangeArrowheads="1"/>
          </p:cNvSpPr>
          <p:nvPr>
            <p:ph type="body" idx="1"/>
          </p:nvPr>
        </p:nvSpPr>
        <p:spPr>
          <a:xfrm>
            <a:off x="1141412" y="1524000"/>
            <a:ext cx="8763000" cy="4114800"/>
          </a:xfrm>
        </p:spPr>
        <p:txBody>
          <a:bodyPr/>
          <a:lstStyle/>
          <a:p>
            <a:pPr eaLnBrk="1" hangingPunct="1"/>
            <a:endParaRPr lang="en-US" altLang="en-US" dirty="0"/>
          </a:p>
          <a:p>
            <a:pPr eaLnBrk="1" hangingPunct="1"/>
            <a:r>
              <a:rPr lang="en-US" altLang="en-US" sz="2800" dirty="0"/>
              <a:t>Commitment is NOT consensus</a:t>
            </a:r>
          </a:p>
          <a:p>
            <a:pPr eaLnBrk="1" hangingPunct="1"/>
            <a:r>
              <a:rPr lang="en-US" altLang="en-US" sz="2800" dirty="0"/>
              <a:t>Buy-in: the achievement of honest emotional support</a:t>
            </a:r>
          </a:p>
          <a:p>
            <a:pPr eaLnBrk="1" hangingPunct="1"/>
            <a:r>
              <a:rPr lang="en-US" altLang="en-US" sz="2800" dirty="0"/>
              <a:t>Clarity: the removal of assumptions and ambiguity from a situation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3"/>
          <p:cNvSpPr>
            <a:spLocks noGrp="1"/>
          </p:cNvSpPr>
          <p:nvPr>
            <p:ph type="dt"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2291"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2292" name="Rectangle 2"/>
          <p:cNvSpPr>
            <a:spLocks noGrp="1" noChangeArrowheads="1"/>
          </p:cNvSpPr>
          <p:nvPr>
            <p:ph type="title"/>
          </p:nvPr>
        </p:nvSpPr>
        <p:spPr/>
        <p:txBody>
          <a:bodyPr/>
          <a:lstStyle/>
          <a:p>
            <a:pPr eaLnBrk="1" hangingPunct="1"/>
            <a:r>
              <a:rPr lang="en-US" altLang="en-US"/>
              <a:t>“Commitment is…</a:t>
            </a:r>
          </a:p>
        </p:txBody>
      </p:sp>
      <p:sp>
        <p:nvSpPr>
          <p:cNvPr id="12293" name="Rectangle 3"/>
          <p:cNvSpPr>
            <a:spLocks noGrp="1" noChangeArrowheads="1"/>
          </p:cNvSpPr>
          <p:nvPr>
            <p:ph type="body" idx="1"/>
          </p:nvPr>
        </p:nvSpPr>
        <p:spPr/>
        <p:txBody>
          <a:bodyPr>
            <a:normAutofit/>
          </a:bodyPr>
          <a:lstStyle/>
          <a:p>
            <a:pPr eaLnBrk="1" hangingPunct="1">
              <a:buFontTx/>
              <a:buNone/>
            </a:pPr>
            <a:r>
              <a:rPr lang="en-US" altLang="en-US" sz="2800" dirty="0"/>
              <a:t>…a group of intelligent, driven individuals buying in to a decision precisely when they don’t naturally agree.</a:t>
            </a:r>
          </a:p>
          <a:p>
            <a:pPr eaLnBrk="1" hangingPunct="1">
              <a:buFontTx/>
              <a:buNone/>
            </a:pPr>
            <a:endParaRPr lang="en-US" altLang="en-US" sz="2800" dirty="0"/>
          </a:p>
          <a:p>
            <a:pPr eaLnBrk="1" hangingPunct="1">
              <a:buFontTx/>
              <a:buNone/>
            </a:pPr>
            <a:r>
              <a:rPr lang="en-US" altLang="en-US" sz="2800" dirty="0"/>
              <a:t>   In other words, it’s the ability to defy a lack of consensus.”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0BD6-136C-48F0-8FED-B02F7B752E0E}"/>
              </a:ext>
            </a:extLst>
          </p:cNvPr>
          <p:cNvSpPr>
            <a:spLocks noGrp="1"/>
          </p:cNvSpPr>
          <p:nvPr>
            <p:ph type="title"/>
          </p:nvPr>
        </p:nvSpPr>
        <p:spPr/>
        <p:txBody>
          <a:bodyPr/>
          <a:lstStyle/>
          <a:p>
            <a:r>
              <a:rPr lang="en-US" dirty="0"/>
              <a:t>Looking and Acting Like a Leader</a:t>
            </a:r>
          </a:p>
        </p:txBody>
      </p:sp>
      <p:sp>
        <p:nvSpPr>
          <p:cNvPr id="3" name="Content Placeholder 2">
            <a:extLst>
              <a:ext uri="{FF2B5EF4-FFF2-40B4-BE49-F238E27FC236}">
                <a16:creationId xmlns:a16="http://schemas.microsoft.com/office/drawing/2014/main" id="{0A96E4BF-5294-4E26-B7ED-6F9E42ED0DA5}"/>
              </a:ext>
            </a:extLst>
          </p:cNvPr>
          <p:cNvSpPr>
            <a:spLocks noGrp="1"/>
          </p:cNvSpPr>
          <p:nvPr>
            <p:ph idx="1"/>
          </p:nvPr>
        </p:nvSpPr>
        <p:spPr>
          <a:xfrm>
            <a:off x="1065212" y="2133600"/>
            <a:ext cx="8686801" cy="3886200"/>
          </a:xfrm>
        </p:spPr>
        <p:txBody>
          <a:bodyPr/>
          <a:lstStyle/>
          <a:p>
            <a:pPr marL="640080">
              <a:spcBef>
                <a:spcPts val="0"/>
              </a:spcBef>
              <a:buFont typeface="Wingdings" panose="05000000000000000000"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Show Up, Don’t Show Off</a:t>
            </a:r>
          </a:p>
          <a:p>
            <a:pPr marL="640080">
              <a:spcBef>
                <a:spcPts val="0"/>
              </a:spcBef>
              <a:buFont typeface="Wingdings" panose="05000000000000000000" pitchFamily="2" charset="2"/>
              <a:buChar char=""/>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640080">
              <a:spcBef>
                <a:spcPts val="0"/>
              </a:spcBef>
              <a:buFont typeface="Wingdings" panose="05000000000000000000"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Build Your Team</a:t>
            </a:r>
          </a:p>
          <a:p>
            <a:pPr marL="640080">
              <a:spcBef>
                <a:spcPts val="0"/>
              </a:spcBef>
              <a:buFont typeface="Wingdings" panose="05000000000000000000" pitchFamily="2" charset="2"/>
              <a:buChar char=""/>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640080">
              <a:spcBef>
                <a:spcPts val="0"/>
              </a:spcBef>
              <a:buFont typeface="Wingdings" panose="05000000000000000000"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Take the Blame, Share the Credit</a:t>
            </a:r>
          </a:p>
          <a:p>
            <a:endParaRPr lang="en-US" dirty="0"/>
          </a:p>
        </p:txBody>
      </p:sp>
    </p:spTree>
    <p:extLst>
      <p:ext uri="{BB962C8B-B14F-4D97-AF65-F5344CB8AC3E}">
        <p14:creationId xmlns:p14="http://schemas.microsoft.com/office/powerpoint/2010/main" val="96696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3315"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3316" name="Rectangle 2"/>
          <p:cNvSpPr>
            <a:spLocks noGrp="1" noChangeArrowheads="1"/>
          </p:cNvSpPr>
          <p:nvPr>
            <p:ph type="title"/>
          </p:nvPr>
        </p:nvSpPr>
        <p:spPr/>
        <p:txBody>
          <a:bodyPr/>
          <a:lstStyle/>
          <a:p>
            <a:pPr eaLnBrk="1" hangingPunct="1"/>
            <a:r>
              <a:rPr lang="en-US" altLang="en-US"/>
              <a:t>Achieving Commitment</a:t>
            </a:r>
          </a:p>
        </p:txBody>
      </p:sp>
      <p:sp>
        <p:nvSpPr>
          <p:cNvPr id="13317" name="Rectangle 3"/>
          <p:cNvSpPr>
            <a:spLocks noGrp="1" noChangeArrowheads="1"/>
          </p:cNvSpPr>
          <p:nvPr>
            <p:ph type="body" idx="1"/>
          </p:nvPr>
        </p:nvSpPr>
        <p:spPr>
          <a:xfrm>
            <a:off x="1065212" y="1447800"/>
            <a:ext cx="8839200" cy="4114800"/>
          </a:xfrm>
        </p:spPr>
        <p:txBody>
          <a:bodyPr/>
          <a:lstStyle/>
          <a:p>
            <a:pPr algn="ctr" eaLnBrk="1" hangingPunct="1">
              <a:buFontTx/>
              <a:buNone/>
            </a:pPr>
            <a:r>
              <a:rPr lang="en-US" altLang="en-US" dirty="0"/>
              <a:t>   </a:t>
            </a:r>
          </a:p>
          <a:p>
            <a:pPr algn="ctr" eaLnBrk="1" hangingPunct="1">
              <a:buFontTx/>
              <a:buNone/>
            </a:pPr>
            <a:endParaRPr lang="en-US" altLang="en-US" dirty="0"/>
          </a:p>
          <a:p>
            <a:pPr eaLnBrk="1" hangingPunct="1">
              <a:buFontTx/>
              <a:buNone/>
            </a:pPr>
            <a:r>
              <a:rPr lang="en-US" altLang="en-US" sz="2800" dirty="0"/>
              <a:t>  “Most people don’t really need to have their ideas adopted in order to buy into a decision.  They just want to have their ideas heard…”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5363"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5364" name="Rectangle 2"/>
          <p:cNvSpPr>
            <a:spLocks noGrp="1" noChangeArrowheads="1"/>
          </p:cNvSpPr>
          <p:nvPr>
            <p:ph type="title"/>
          </p:nvPr>
        </p:nvSpPr>
        <p:spPr/>
        <p:txBody>
          <a:bodyPr/>
          <a:lstStyle/>
          <a:p>
            <a:pPr eaLnBrk="1" hangingPunct="1"/>
            <a:r>
              <a:rPr lang="en-US" altLang="en-US"/>
              <a:t>Accountability</a:t>
            </a:r>
          </a:p>
        </p:txBody>
      </p:sp>
      <p:sp>
        <p:nvSpPr>
          <p:cNvPr id="15365" name="Rectangle 3"/>
          <p:cNvSpPr>
            <a:spLocks noGrp="1" noChangeArrowheads="1"/>
          </p:cNvSpPr>
          <p:nvPr>
            <p:ph type="body" idx="1"/>
          </p:nvPr>
        </p:nvSpPr>
        <p:spPr>
          <a:xfrm>
            <a:off x="836612" y="1775791"/>
            <a:ext cx="9144000" cy="4114800"/>
          </a:xfrm>
        </p:spPr>
        <p:txBody>
          <a:bodyPr/>
          <a:lstStyle/>
          <a:p>
            <a:pPr eaLnBrk="1" hangingPunct="1">
              <a:buFontTx/>
              <a:buNone/>
            </a:pPr>
            <a:r>
              <a:rPr lang="en-US" altLang="en-US" sz="4000" dirty="0"/>
              <a:t>  </a:t>
            </a:r>
            <a:r>
              <a:rPr lang="en-US" altLang="en-US" sz="3600" dirty="0"/>
              <a:t>“Accountability: The willingness of team members to remind one another when they are not living up to the performance standards of the group.”</a:t>
            </a:r>
            <a:endParaRPr lang="en-US" altLang="en-US"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3"/>
          <p:cNvSpPr>
            <a:spLocks noGrp="1"/>
          </p:cNvSpPr>
          <p:nvPr>
            <p:ph type="dt"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6387"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6388" name="Rectangle 2"/>
          <p:cNvSpPr>
            <a:spLocks noGrp="1" noChangeArrowheads="1"/>
          </p:cNvSpPr>
          <p:nvPr>
            <p:ph type="title"/>
          </p:nvPr>
        </p:nvSpPr>
        <p:spPr/>
        <p:txBody>
          <a:bodyPr/>
          <a:lstStyle/>
          <a:p>
            <a:pPr eaLnBrk="1" hangingPunct="1"/>
            <a:r>
              <a:rPr lang="en-US" altLang="en-US"/>
              <a:t>Avoiding Accountability</a:t>
            </a:r>
          </a:p>
        </p:txBody>
      </p:sp>
      <p:sp>
        <p:nvSpPr>
          <p:cNvPr id="16389" name="Rectangle 3"/>
          <p:cNvSpPr>
            <a:spLocks noGrp="1" noChangeArrowheads="1"/>
          </p:cNvSpPr>
          <p:nvPr>
            <p:ph type="body" idx="1"/>
          </p:nvPr>
        </p:nvSpPr>
        <p:spPr>
          <a:xfrm>
            <a:off x="760412" y="1524000"/>
            <a:ext cx="9220200" cy="4114800"/>
          </a:xfrm>
        </p:spPr>
        <p:txBody>
          <a:bodyPr/>
          <a:lstStyle/>
          <a:p>
            <a:pPr eaLnBrk="1" hangingPunct="1">
              <a:buFontTx/>
              <a:buNone/>
            </a:pPr>
            <a:r>
              <a:rPr lang="en-US" altLang="en-US" dirty="0"/>
              <a:t>   </a:t>
            </a:r>
          </a:p>
          <a:p>
            <a:pPr eaLnBrk="1" hangingPunct="1">
              <a:buFontTx/>
              <a:buNone/>
            </a:pPr>
            <a:r>
              <a:rPr lang="en-US" altLang="en-US" dirty="0"/>
              <a:t>   </a:t>
            </a:r>
            <a:r>
              <a:rPr lang="en-US" altLang="en-US" sz="4000" dirty="0"/>
              <a:t>“Human beings often choose a path of slow, uncomfortable decline rather than risk a dramatic drop in morale caused by an ugly incident.”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p:cNvSpPr>
            <a:spLocks noGrp="1"/>
          </p:cNvSpPr>
          <p:nvPr>
            <p:ph type="dt"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7411"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7412" name="Rectangle 2"/>
          <p:cNvSpPr>
            <a:spLocks noGrp="1" noChangeArrowheads="1"/>
          </p:cNvSpPr>
          <p:nvPr>
            <p:ph type="title"/>
          </p:nvPr>
        </p:nvSpPr>
        <p:spPr/>
        <p:txBody>
          <a:bodyPr/>
          <a:lstStyle/>
          <a:p>
            <a:pPr eaLnBrk="1" hangingPunct="1"/>
            <a:r>
              <a:rPr lang="en-US" altLang="en-US"/>
              <a:t>Embracing Accountability</a:t>
            </a:r>
          </a:p>
        </p:txBody>
      </p:sp>
      <p:sp>
        <p:nvSpPr>
          <p:cNvPr id="17413" name="Rectangle 3"/>
          <p:cNvSpPr>
            <a:spLocks noGrp="1" noChangeArrowheads="1"/>
          </p:cNvSpPr>
          <p:nvPr>
            <p:ph type="body" idx="1"/>
          </p:nvPr>
        </p:nvSpPr>
        <p:spPr>
          <a:xfrm>
            <a:off x="1141412" y="1752600"/>
            <a:ext cx="8839200" cy="4114800"/>
          </a:xfrm>
        </p:spPr>
        <p:txBody>
          <a:bodyPr/>
          <a:lstStyle/>
          <a:p>
            <a:pPr eaLnBrk="1" hangingPunct="1">
              <a:buFontTx/>
              <a:buNone/>
            </a:pPr>
            <a:r>
              <a:rPr lang="en-US" altLang="en-US" sz="4000" dirty="0"/>
              <a:t>  “Peer pressure and the distaste for letting down a colleague will motivate a team player more than any fear of authoritative punishment or rebuke.”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p:cNvSpPr>
            <a:spLocks noGrp="1"/>
          </p:cNvSpPr>
          <p:nvPr>
            <p:ph type="dt"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8435"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18436" name="Rectangle 2"/>
          <p:cNvSpPr>
            <a:spLocks noGrp="1" noChangeArrowheads="1"/>
          </p:cNvSpPr>
          <p:nvPr>
            <p:ph type="title"/>
          </p:nvPr>
        </p:nvSpPr>
        <p:spPr/>
        <p:txBody>
          <a:bodyPr/>
          <a:lstStyle/>
          <a:p>
            <a:pPr eaLnBrk="1" hangingPunct="1"/>
            <a:r>
              <a:rPr lang="en-US" altLang="en-US"/>
              <a:t>Focusing on Results</a:t>
            </a:r>
          </a:p>
        </p:txBody>
      </p:sp>
      <p:sp>
        <p:nvSpPr>
          <p:cNvPr id="18437" name="Rectangle 3"/>
          <p:cNvSpPr>
            <a:spLocks noGrp="1" noChangeArrowheads="1"/>
          </p:cNvSpPr>
          <p:nvPr>
            <p:ph type="body" idx="1"/>
          </p:nvPr>
        </p:nvSpPr>
        <p:spPr>
          <a:xfrm>
            <a:off x="1065212" y="1600200"/>
            <a:ext cx="8610600" cy="4114800"/>
          </a:xfrm>
        </p:spPr>
        <p:txBody>
          <a:bodyPr/>
          <a:lstStyle/>
          <a:p>
            <a:pPr eaLnBrk="1" hangingPunct="1"/>
            <a:endParaRPr lang="en-US" altLang="en-US" dirty="0"/>
          </a:p>
          <a:p>
            <a:pPr eaLnBrk="1" hangingPunct="1"/>
            <a:r>
              <a:rPr lang="en-US" altLang="en-US" sz="2800" dirty="0"/>
              <a:t>Define Success</a:t>
            </a:r>
          </a:p>
          <a:p>
            <a:pPr eaLnBrk="1" hangingPunct="1"/>
            <a:r>
              <a:rPr lang="en-US" altLang="en-US" sz="2800" dirty="0"/>
              <a:t>Teams establish their own measurement of success.</a:t>
            </a:r>
          </a:p>
          <a:p>
            <a:pPr eaLnBrk="1" hangingPunct="1"/>
            <a:r>
              <a:rPr lang="en-US" altLang="en-US" sz="2800" dirty="0"/>
              <a:t>Go public with the expected results</a:t>
            </a:r>
          </a:p>
          <a:p>
            <a:pPr eaLnBrk="1" hangingPunct="1"/>
            <a:r>
              <a:rPr lang="en-US" altLang="en-US" sz="2800" dirty="0"/>
              <a:t>Set up a scoreboard (visual)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27BD6-EDB6-4030-B49C-85AF31C83849}"/>
              </a:ext>
            </a:extLst>
          </p:cNvPr>
          <p:cNvSpPr>
            <a:spLocks noGrp="1"/>
          </p:cNvSpPr>
          <p:nvPr>
            <p:ph type="title"/>
          </p:nvPr>
        </p:nvSpPr>
        <p:spPr>
          <a:xfrm>
            <a:off x="531812" y="609600"/>
            <a:ext cx="9448798" cy="2286000"/>
          </a:xfrm>
        </p:spPr>
        <p:txBody>
          <a:bodyPr/>
          <a:lstStyle/>
          <a:p>
            <a:r>
              <a:rPr lang="en-US" sz="5400" dirty="0">
                <a:effectLst/>
                <a:latin typeface="Calibri" panose="020F0502020204030204" pitchFamily="34" charset="0"/>
                <a:ea typeface="Calibri" panose="020F0502020204030204" pitchFamily="34" charset="0"/>
                <a:cs typeface="Times New Roman" panose="02020603050405020304" pitchFamily="18" charset="0"/>
              </a:rPr>
              <a:t>Take the Blame, Share the Credit</a:t>
            </a:r>
            <a:br>
              <a:rPr lang="en-US" sz="5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CD0AECC1-AF5E-4691-93A3-6E6FC357A0A5}"/>
              </a:ext>
            </a:extLst>
          </p:cNvPr>
          <p:cNvSpPr>
            <a:spLocks noGrp="1"/>
          </p:cNvSpPr>
          <p:nvPr>
            <p:ph type="body" idx="1"/>
          </p:nvPr>
        </p:nvSpPr>
        <p:spPr/>
        <p:txBody>
          <a:bodyPr/>
          <a:lstStyle/>
          <a:p>
            <a:r>
              <a:rPr lang="en-US" dirty="0"/>
              <a:t>Protect your people and they will follow you into the fire</a:t>
            </a:r>
          </a:p>
        </p:txBody>
      </p:sp>
    </p:spTree>
    <p:extLst>
      <p:ext uri="{BB962C8B-B14F-4D97-AF65-F5344CB8AC3E}">
        <p14:creationId xmlns:p14="http://schemas.microsoft.com/office/powerpoint/2010/main" val="393630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6251A-BC5A-4339-8C2B-4B42C5472941}"/>
              </a:ext>
            </a:extLst>
          </p:cNvPr>
          <p:cNvSpPr>
            <a:spLocks noGrp="1"/>
          </p:cNvSpPr>
          <p:nvPr>
            <p:ph type="title"/>
          </p:nvPr>
        </p:nvSpPr>
        <p:spPr>
          <a:xfrm>
            <a:off x="417515" y="685800"/>
            <a:ext cx="9982198" cy="2286000"/>
          </a:xfrm>
        </p:spPr>
        <p:txBody>
          <a:bodyPr/>
          <a:lstStyle/>
          <a:p>
            <a:r>
              <a:rPr lang="en-US" dirty="0"/>
              <a:t>Next Session Starts in 5 Minutes</a:t>
            </a:r>
          </a:p>
        </p:txBody>
      </p:sp>
      <p:sp>
        <p:nvSpPr>
          <p:cNvPr id="3" name="Text Placeholder 2">
            <a:extLst>
              <a:ext uri="{FF2B5EF4-FFF2-40B4-BE49-F238E27FC236}">
                <a16:creationId xmlns:a16="http://schemas.microsoft.com/office/drawing/2014/main" id="{27F10033-7767-49EE-983A-EE93B1C80D56}"/>
              </a:ext>
            </a:extLst>
          </p:cNvPr>
          <p:cNvSpPr>
            <a:spLocks noGrp="1"/>
          </p:cNvSpPr>
          <p:nvPr>
            <p:ph type="body" idx="1"/>
          </p:nvPr>
        </p:nvSpPr>
        <p:spPr/>
        <p:txBody>
          <a:bodyPr/>
          <a:lstStyle/>
          <a:p>
            <a:r>
              <a:rPr lang="en-US" dirty="0"/>
              <a:t>Up Next: Manage Meetings Like a Leader</a:t>
            </a:r>
          </a:p>
          <a:p>
            <a:endParaRPr lang="en-US" dirty="0"/>
          </a:p>
        </p:txBody>
      </p:sp>
    </p:spTree>
    <p:extLst>
      <p:ext uri="{BB962C8B-B14F-4D97-AF65-F5344CB8AC3E}">
        <p14:creationId xmlns:p14="http://schemas.microsoft.com/office/powerpoint/2010/main" val="354068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CCD22-71F1-4033-8685-60A28760AB19}"/>
              </a:ext>
            </a:extLst>
          </p:cNvPr>
          <p:cNvSpPr>
            <a:spLocks noGrp="1"/>
          </p:cNvSpPr>
          <p:nvPr>
            <p:ph type="title"/>
          </p:nvPr>
        </p:nvSpPr>
        <p:spPr/>
        <p:txBody>
          <a:bodyPr/>
          <a:lstStyle/>
          <a:p>
            <a:r>
              <a:rPr lang="en-US" dirty="0"/>
              <a:t>Like It Or Not…</a:t>
            </a:r>
          </a:p>
        </p:txBody>
      </p:sp>
      <p:sp>
        <p:nvSpPr>
          <p:cNvPr id="3" name="Text Placeholder 2">
            <a:extLst>
              <a:ext uri="{FF2B5EF4-FFF2-40B4-BE49-F238E27FC236}">
                <a16:creationId xmlns:a16="http://schemas.microsoft.com/office/drawing/2014/main" id="{FF7B0637-54A4-49E1-80BB-C3174F7CEB86}"/>
              </a:ext>
            </a:extLst>
          </p:cNvPr>
          <p:cNvSpPr>
            <a:spLocks noGrp="1"/>
          </p:cNvSpPr>
          <p:nvPr>
            <p:ph type="body" idx="1"/>
          </p:nvPr>
        </p:nvSpPr>
        <p:spPr/>
        <p:txBody>
          <a:bodyPr/>
          <a:lstStyle/>
          <a:p>
            <a:r>
              <a:rPr lang="en-US" dirty="0"/>
              <a:t>…followers are always watching and judging the leader</a:t>
            </a:r>
          </a:p>
        </p:txBody>
      </p:sp>
    </p:spTree>
    <p:extLst>
      <p:ext uri="{BB962C8B-B14F-4D97-AF65-F5344CB8AC3E}">
        <p14:creationId xmlns:p14="http://schemas.microsoft.com/office/powerpoint/2010/main" val="198641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2E348A-B81C-4781-BEE6-922F41552FB4}"/>
              </a:ext>
            </a:extLst>
          </p:cNvPr>
          <p:cNvPicPr>
            <a:picLocks noChangeAspect="1"/>
          </p:cNvPicPr>
          <p:nvPr/>
        </p:nvPicPr>
        <p:blipFill>
          <a:blip r:embed="rId3"/>
          <a:stretch>
            <a:fillRect/>
          </a:stretch>
        </p:blipFill>
        <p:spPr>
          <a:xfrm>
            <a:off x="3579812" y="3810000"/>
            <a:ext cx="4305219" cy="2872196"/>
          </a:xfrm>
          <a:prstGeom prst="rect">
            <a:avLst/>
          </a:prstGeom>
        </p:spPr>
      </p:pic>
      <p:pic>
        <p:nvPicPr>
          <p:cNvPr id="5" name="Picture 4">
            <a:extLst>
              <a:ext uri="{FF2B5EF4-FFF2-40B4-BE49-F238E27FC236}">
                <a16:creationId xmlns:a16="http://schemas.microsoft.com/office/drawing/2014/main" id="{1C9DF36F-0095-4CCD-A2B7-583D31020B52}"/>
              </a:ext>
            </a:extLst>
          </p:cNvPr>
          <p:cNvPicPr>
            <a:picLocks noChangeAspect="1"/>
          </p:cNvPicPr>
          <p:nvPr/>
        </p:nvPicPr>
        <p:blipFill>
          <a:blip r:embed="rId4"/>
          <a:stretch>
            <a:fillRect/>
          </a:stretch>
        </p:blipFill>
        <p:spPr>
          <a:xfrm>
            <a:off x="379412" y="1143000"/>
            <a:ext cx="3200400" cy="4800600"/>
          </a:xfrm>
          <a:prstGeom prst="rect">
            <a:avLst/>
          </a:prstGeom>
        </p:spPr>
      </p:pic>
      <p:pic>
        <p:nvPicPr>
          <p:cNvPr id="7" name="Picture 6">
            <a:extLst>
              <a:ext uri="{FF2B5EF4-FFF2-40B4-BE49-F238E27FC236}">
                <a16:creationId xmlns:a16="http://schemas.microsoft.com/office/drawing/2014/main" id="{90022998-1FBA-4E22-9C15-6E6035C72D2D}"/>
              </a:ext>
            </a:extLst>
          </p:cNvPr>
          <p:cNvPicPr>
            <a:picLocks noChangeAspect="1"/>
          </p:cNvPicPr>
          <p:nvPr/>
        </p:nvPicPr>
        <p:blipFill>
          <a:blip r:embed="rId5"/>
          <a:stretch>
            <a:fillRect/>
          </a:stretch>
        </p:blipFill>
        <p:spPr>
          <a:xfrm>
            <a:off x="4341812" y="-228600"/>
            <a:ext cx="2641600" cy="3962400"/>
          </a:xfrm>
          <a:prstGeom prst="rect">
            <a:avLst/>
          </a:prstGeom>
        </p:spPr>
      </p:pic>
      <p:pic>
        <p:nvPicPr>
          <p:cNvPr id="8" name="Picture 7">
            <a:extLst>
              <a:ext uri="{FF2B5EF4-FFF2-40B4-BE49-F238E27FC236}">
                <a16:creationId xmlns:a16="http://schemas.microsoft.com/office/drawing/2014/main" id="{E6F4C134-7BD0-45B3-80CD-336723532C65}"/>
              </a:ext>
            </a:extLst>
          </p:cNvPr>
          <p:cNvPicPr>
            <a:picLocks noChangeAspect="1"/>
          </p:cNvPicPr>
          <p:nvPr/>
        </p:nvPicPr>
        <p:blipFill>
          <a:blip r:embed="rId6"/>
          <a:stretch>
            <a:fillRect/>
          </a:stretch>
        </p:blipFill>
        <p:spPr>
          <a:xfrm>
            <a:off x="7161212" y="1295400"/>
            <a:ext cx="3562350" cy="3562350"/>
          </a:xfrm>
          <a:prstGeom prst="rect">
            <a:avLst/>
          </a:prstGeom>
        </p:spPr>
      </p:pic>
    </p:spTree>
    <p:extLst>
      <p:ext uri="{BB962C8B-B14F-4D97-AF65-F5344CB8AC3E}">
        <p14:creationId xmlns:p14="http://schemas.microsoft.com/office/powerpoint/2010/main" val="281783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40C3C3-FC4C-4AAD-B9E1-FB11123876F0}"/>
              </a:ext>
            </a:extLst>
          </p:cNvPr>
          <p:cNvPicPr>
            <a:picLocks noChangeAspect="1"/>
          </p:cNvPicPr>
          <p:nvPr/>
        </p:nvPicPr>
        <p:blipFill>
          <a:blip r:embed="rId3"/>
          <a:stretch>
            <a:fillRect/>
          </a:stretch>
        </p:blipFill>
        <p:spPr>
          <a:xfrm>
            <a:off x="2208212" y="76200"/>
            <a:ext cx="4114800" cy="2743200"/>
          </a:xfrm>
          <a:prstGeom prst="rect">
            <a:avLst/>
          </a:prstGeom>
        </p:spPr>
      </p:pic>
      <p:pic>
        <p:nvPicPr>
          <p:cNvPr id="4" name="Picture 3">
            <a:extLst>
              <a:ext uri="{FF2B5EF4-FFF2-40B4-BE49-F238E27FC236}">
                <a16:creationId xmlns:a16="http://schemas.microsoft.com/office/drawing/2014/main" id="{102D3890-A40F-45BC-ABDF-99FD7CFC7BE5}"/>
              </a:ext>
            </a:extLst>
          </p:cNvPr>
          <p:cNvPicPr>
            <a:picLocks noChangeAspect="1"/>
          </p:cNvPicPr>
          <p:nvPr/>
        </p:nvPicPr>
        <p:blipFill>
          <a:blip r:embed="rId4"/>
          <a:stretch>
            <a:fillRect/>
          </a:stretch>
        </p:blipFill>
        <p:spPr>
          <a:xfrm>
            <a:off x="531812" y="2443597"/>
            <a:ext cx="2644118" cy="3962400"/>
          </a:xfrm>
          <a:prstGeom prst="rect">
            <a:avLst/>
          </a:prstGeom>
        </p:spPr>
      </p:pic>
      <p:pic>
        <p:nvPicPr>
          <p:cNvPr id="6" name="Picture 5">
            <a:extLst>
              <a:ext uri="{FF2B5EF4-FFF2-40B4-BE49-F238E27FC236}">
                <a16:creationId xmlns:a16="http://schemas.microsoft.com/office/drawing/2014/main" id="{4CC5289D-8D3A-40C4-90E0-1E86A6CC8998}"/>
              </a:ext>
            </a:extLst>
          </p:cNvPr>
          <p:cNvPicPr>
            <a:picLocks noChangeAspect="1"/>
          </p:cNvPicPr>
          <p:nvPr/>
        </p:nvPicPr>
        <p:blipFill>
          <a:blip r:embed="rId5"/>
          <a:stretch>
            <a:fillRect/>
          </a:stretch>
        </p:blipFill>
        <p:spPr>
          <a:xfrm>
            <a:off x="4341812" y="2351806"/>
            <a:ext cx="2971802" cy="4457703"/>
          </a:xfrm>
          <a:prstGeom prst="rect">
            <a:avLst/>
          </a:prstGeom>
        </p:spPr>
      </p:pic>
      <p:pic>
        <p:nvPicPr>
          <p:cNvPr id="7" name="Picture 6">
            <a:extLst>
              <a:ext uri="{FF2B5EF4-FFF2-40B4-BE49-F238E27FC236}">
                <a16:creationId xmlns:a16="http://schemas.microsoft.com/office/drawing/2014/main" id="{E6FB16D0-FB43-4823-8193-01A9F10E64DF}"/>
              </a:ext>
            </a:extLst>
          </p:cNvPr>
          <p:cNvPicPr>
            <a:picLocks noChangeAspect="1"/>
          </p:cNvPicPr>
          <p:nvPr/>
        </p:nvPicPr>
        <p:blipFill>
          <a:blip r:embed="rId6"/>
          <a:stretch>
            <a:fillRect/>
          </a:stretch>
        </p:blipFill>
        <p:spPr>
          <a:xfrm>
            <a:off x="7161212" y="685800"/>
            <a:ext cx="3200400" cy="4800600"/>
          </a:xfrm>
          <a:prstGeom prst="rect">
            <a:avLst/>
          </a:prstGeom>
        </p:spPr>
      </p:pic>
    </p:spTree>
    <p:extLst>
      <p:ext uri="{BB962C8B-B14F-4D97-AF65-F5344CB8AC3E}">
        <p14:creationId xmlns:p14="http://schemas.microsoft.com/office/powerpoint/2010/main" val="94176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826A3E-C4F8-42A9-A5E1-EEE6D3AC1C43}"/>
              </a:ext>
            </a:extLst>
          </p:cNvPr>
          <p:cNvPicPr>
            <a:picLocks noChangeAspect="1"/>
          </p:cNvPicPr>
          <p:nvPr/>
        </p:nvPicPr>
        <p:blipFill>
          <a:blip r:embed="rId3"/>
          <a:stretch>
            <a:fillRect/>
          </a:stretch>
        </p:blipFill>
        <p:spPr>
          <a:xfrm rot="21331103">
            <a:off x="803559" y="609600"/>
            <a:ext cx="3463197" cy="4615946"/>
          </a:xfrm>
          <a:prstGeom prst="rect">
            <a:avLst/>
          </a:prstGeom>
        </p:spPr>
      </p:pic>
      <p:pic>
        <p:nvPicPr>
          <p:cNvPr id="5" name="Picture 4">
            <a:extLst>
              <a:ext uri="{FF2B5EF4-FFF2-40B4-BE49-F238E27FC236}">
                <a16:creationId xmlns:a16="http://schemas.microsoft.com/office/drawing/2014/main" id="{CF9D5320-CDB6-4D36-AA9B-A6139C45B598}"/>
              </a:ext>
            </a:extLst>
          </p:cNvPr>
          <p:cNvPicPr>
            <a:picLocks noChangeAspect="1"/>
          </p:cNvPicPr>
          <p:nvPr/>
        </p:nvPicPr>
        <p:blipFill>
          <a:blip r:embed="rId4"/>
          <a:stretch>
            <a:fillRect/>
          </a:stretch>
        </p:blipFill>
        <p:spPr>
          <a:xfrm rot="356200">
            <a:off x="4468812" y="1524000"/>
            <a:ext cx="3251200" cy="4876800"/>
          </a:xfrm>
          <a:prstGeom prst="rect">
            <a:avLst/>
          </a:prstGeom>
        </p:spPr>
      </p:pic>
      <p:pic>
        <p:nvPicPr>
          <p:cNvPr id="6" name="Picture 5">
            <a:extLst>
              <a:ext uri="{FF2B5EF4-FFF2-40B4-BE49-F238E27FC236}">
                <a16:creationId xmlns:a16="http://schemas.microsoft.com/office/drawing/2014/main" id="{D3113E62-640B-4FDE-9F4C-FDE3AFED3C42}"/>
              </a:ext>
            </a:extLst>
          </p:cNvPr>
          <p:cNvPicPr>
            <a:picLocks noChangeAspect="1"/>
          </p:cNvPicPr>
          <p:nvPr/>
        </p:nvPicPr>
        <p:blipFill>
          <a:blip r:embed="rId5"/>
          <a:stretch>
            <a:fillRect/>
          </a:stretch>
        </p:blipFill>
        <p:spPr>
          <a:xfrm rot="21256128">
            <a:off x="7770811" y="595745"/>
            <a:ext cx="3077297" cy="4615946"/>
          </a:xfrm>
          <a:prstGeom prst="rect">
            <a:avLst/>
          </a:prstGeom>
        </p:spPr>
      </p:pic>
    </p:spTree>
    <p:extLst>
      <p:ext uri="{BB962C8B-B14F-4D97-AF65-F5344CB8AC3E}">
        <p14:creationId xmlns:p14="http://schemas.microsoft.com/office/powerpoint/2010/main" val="249283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C19404-5EA7-411F-B265-DDC09B149695}"/>
              </a:ext>
            </a:extLst>
          </p:cNvPr>
          <p:cNvSpPr>
            <a:spLocks noGrp="1"/>
          </p:cNvSpPr>
          <p:nvPr>
            <p:ph type="title"/>
          </p:nvPr>
        </p:nvSpPr>
        <p:spPr/>
        <p:txBody>
          <a:bodyPr/>
          <a:lstStyle/>
          <a:p>
            <a:r>
              <a:rPr lang="en-US" dirty="0"/>
              <a:t>What are the industry norms for a leader’s appearance?</a:t>
            </a:r>
          </a:p>
        </p:txBody>
      </p:sp>
      <p:pic>
        <p:nvPicPr>
          <p:cNvPr id="6" name="Picture 5">
            <a:extLst>
              <a:ext uri="{FF2B5EF4-FFF2-40B4-BE49-F238E27FC236}">
                <a16:creationId xmlns:a16="http://schemas.microsoft.com/office/drawing/2014/main" id="{45CF9D65-5DCE-4A0A-B2A4-776093185156}"/>
              </a:ext>
            </a:extLst>
          </p:cNvPr>
          <p:cNvPicPr>
            <a:picLocks noChangeAspect="1"/>
          </p:cNvPicPr>
          <p:nvPr/>
        </p:nvPicPr>
        <p:blipFill>
          <a:blip r:embed="rId3"/>
          <a:stretch>
            <a:fillRect/>
          </a:stretch>
        </p:blipFill>
        <p:spPr>
          <a:xfrm>
            <a:off x="455612" y="1676400"/>
            <a:ext cx="3904841" cy="2605087"/>
          </a:xfrm>
          <a:prstGeom prst="rect">
            <a:avLst/>
          </a:prstGeom>
        </p:spPr>
      </p:pic>
      <p:pic>
        <p:nvPicPr>
          <p:cNvPr id="7" name="Picture 6">
            <a:extLst>
              <a:ext uri="{FF2B5EF4-FFF2-40B4-BE49-F238E27FC236}">
                <a16:creationId xmlns:a16="http://schemas.microsoft.com/office/drawing/2014/main" id="{92BDEB98-1CB6-4BAE-9766-4C2ED16BABB9}"/>
              </a:ext>
            </a:extLst>
          </p:cNvPr>
          <p:cNvPicPr>
            <a:picLocks noChangeAspect="1"/>
          </p:cNvPicPr>
          <p:nvPr/>
        </p:nvPicPr>
        <p:blipFill>
          <a:blip r:embed="rId4"/>
          <a:stretch>
            <a:fillRect/>
          </a:stretch>
        </p:blipFill>
        <p:spPr>
          <a:xfrm>
            <a:off x="2100983" y="3886200"/>
            <a:ext cx="4019550" cy="2681614"/>
          </a:xfrm>
          <a:prstGeom prst="rect">
            <a:avLst/>
          </a:prstGeom>
        </p:spPr>
      </p:pic>
      <p:pic>
        <p:nvPicPr>
          <p:cNvPr id="8" name="Picture 7">
            <a:extLst>
              <a:ext uri="{FF2B5EF4-FFF2-40B4-BE49-F238E27FC236}">
                <a16:creationId xmlns:a16="http://schemas.microsoft.com/office/drawing/2014/main" id="{C76C7994-F030-4034-9AE6-D68B3C168426}"/>
              </a:ext>
            </a:extLst>
          </p:cNvPr>
          <p:cNvPicPr>
            <a:picLocks noChangeAspect="1"/>
          </p:cNvPicPr>
          <p:nvPr/>
        </p:nvPicPr>
        <p:blipFill>
          <a:blip r:embed="rId5"/>
          <a:stretch>
            <a:fillRect/>
          </a:stretch>
        </p:blipFill>
        <p:spPr>
          <a:xfrm>
            <a:off x="5408612" y="1219200"/>
            <a:ext cx="2797994" cy="4191000"/>
          </a:xfrm>
          <a:prstGeom prst="rect">
            <a:avLst/>
          </a:prstGeom>
        </p:spPr>
      </p:pic>
      <p:pic>
        <p:nvPicPr>
          <p:cNvPr id="9" name="Picture 8">
            <a:extLst>
              <a:ext uri="{FF2B5EF4-FFF2-40B4-BE49-F238E27FC236}">
                <a16:creationId xmlns:a16="http://schemas.microsoft.com/office/drawing/2014/main" id="{86CBA8A1-E4BE-4B12-BEB9-1B0CCB336DB3}"/>
              </a:ext>
            </a:extLst>
          </p:cNvPr>
          <p:cNvPicPr>
            <a:picLocks noChangeAspect="1"/>
          </p:cNvPicPr>
          <p:nvPr/>
        </p:nvPicPr>
        <p:blipFill>
          <a:blip r:embed="rId6"/>
          <a:stretch>
            <a:fillRect/>
          </a:stretch>
        </p:blipFill>
        <p:spPr>
          <a:xfrm>
            <a:off x="8380412" y="2743200"/>
            <a:ext cx="2235200" cy="3352800"/>
          </a:xfrm>
          <a:prstGeom prst="rect">
            <a:avLst/>
          </a:prstGeom>
        </p:spPr>
      </p:pic>
    </p:spTree>
    <p:extLst>
      <p:ext uri="{BB962C8B-B14F-4D97-AF65-F5344CB8AC3E}">
        <p14:creationId xmlns:p14="http://schemas.microsoft.com/office/powerpoint/2010/main" val="342630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Show Up, Don’t Show Off</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117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9FB9A5-9AE9-4197-84E3-ABD14AB5693C}"/>
              </a:ext>
            </a:extLst>
          </p:cNvPr>
          <p:cNvSpPr>
            <a:spLocks noGrp="1"/>
          </p:cNvSpPr>
          <p:nvPr>
            <p:ph type="title"/>
          </p:nvPr>
        </p:nvSpPr>
        <p:spPr>
          <a:xfrm>
            <a:off x="227012" y="533400"/>
            <a:ext cx="11049000" cy="2286000"/>
          </a:xfrm>
        </p:spPr>
        <p:txBody>
          <a:bodyPr/>
          <a:lstStyle/>
          <a:p>
            <a:r>
              <a:rPr lang="en-US" dirty="0"/>
              <a:t>When a leader offers their opinion…</a:t>
            </a:r>
          </a:p>
        </p:txBody>
      </p:sp>
      <p:sp>
        <p:nvSpPr>
          <p:cNvPr id="5" name="Text Placeholder 4">
            <a:extLst>
              <a:ext uri="{FF2B5EF4-FFF2-40B4-BE49-F238E27FC236}">
                <a16:creationId xmlns:a16="http://schemas.microsoft.com/office/drawing/2014/main" id="{293F23EC-15B1-473E-AE30-6059E8DBAE40}"/>
              </a:ext>
            </a:extLst>
          </p:cNvPr>
          <p:cNvSpPr>
            <a:spLocks noGrp="1"/>
          </p:cNvSpPr>
          <p:nvPr>
            <p:ph type="body" idx="1"/>
          </p:nvPr>
        </p:nvSpPr>
        <p:spPr/>
        <p:txBody>
          <a:bodyPr/>
          <a:lstStyle/>
          <a:p>
            <a:r>
              <a:rPr lang="en-US" dirty="0"/>
              <a:t>…all other opinions are instantly discounted.</a:t>
            </a:r>
          </a:p>
        </p:txBody>
      </p:sp>
    </p:spTree>
    <p:extLst>
      <p:ext uri="{BB962C8B-B14F-4D97-AF65-F5344CB8AC3E}">
        <p14:creationId xmlns:p14="http://schemas.microsoft.com/office/powerpoint/2010/main" val="409530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usiness Contrast 16x9">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3B9166-2E01-44C0-B213-4E36B4FF9306}" vid="{9FB243D3-233B-4EB4-BE37-C505132985D4}"/>
    </a:ext>
  </a:extLst>
</a:theme>
</file>

<file path=ppt/theme/theme2.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CEB76F-5C52-4F69-A3C1-2DBEA8CF74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32D51B-405E-4F81-B5A9-F253CD7FC481}">
  <ds:schemaRefs>
    <ds:schemaRef ds:uri="http://purl.org/dc/elements/1.1/"/>
    <ds:schemaRef ds:uri="http://purl.org/dc/dcmitype/"/>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16c05727-aa75-4e4a-9b5f-8a80a1165891"/>
    <ds:schemaRef ds:uri="71af3243-3dd4-4a8d-8c0d-dd76da1f02a5"/>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BE7567CE-A543-444C-8597-EB22784911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contrast presentation (widescreen)</Template>
  <TotalTime>8810</TotalTime>
  <Words>977</Words>
  <Application>Microsoft Office PowerPoint</Application>
  <PresentationFormat>Custom</PresentationFormat>
  <Paragraphs>120</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Franklin Gothic Medium</vt:lpstr>
      <vt:lpstr>Wingdings</vt:lpstr>
      <vt:lpstr>Business Contrast 16x9</vt:lpstr>
      <vt:lpstr>Looking and Acting Like a Leader</vt:lpstr>
      <vt:lpstr>Looking and Acting Like a Leader</vt:lpstr>
      <vt:lpstr>Like It Or Not…</vt:lpstr>
      <vt:lpstr>PowerPoint Presentation</vt:lpstr>
      <vt:lpstr>PowerPoint Presentation</vt:lpstr>
      <vt:lpstr>PowerPoint Presentation</vt:lpstr>
      <vt:lpstr>What are the industry norms for a leader’s appearance?</vt:lpstr>
      <vt:lpstr>Show Up, Don’t Show Off</vt:lpstr>
      <vt:lpstr>When a leader offers their opinion…</vt:lpstr>
      <vt:lpstr>Good leaders know the right answers…</vt:lpstr>
      <vt:lpstr>Overcoming the Five Dysfunctions of a Team</vt:lpstr>
      <vt:lpstr>What Does “Team” Mean?</vt:lpstr>
      <vt:lpstr>The Five Dysfunctions</vt:lpstr>
      <vt:lpstr>Building Trust</vt:lpstr>
      <vt:lpstr>Fear of Conflict</vt:lpstr>
      <vt:lpstr>Mastering Conflict</vt:lpstr>
      <vt:lpstr>Positive Conflict</vt:lpstr>
      <vt:lpstr>Lack of Commitment</vt:lpstr>
      <vt:lpstr>“Commitment is…</vt:lpstr>
      <vt:lpstr>Achieving Commitment</vt:lpstr>
      <vt:lpstr>Accountability</vt:lpstr>
      <vt:lpstr>Avoiding Accountability</vt:lpstr>
      <vt:lpstr>Embracing Accountability</vt:lpstr>
      <vt:lpstr>Focusing on Results</vt:lpstr>
      <vt:lpstr>Take the Blame, Share the Credit </vt:lpstr>
      <vt:lpstr>Next Session Starts in 5 Minutes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Jan Phillips</dc:creator>
  <cp:lastModifiedBy>Jan Phillips</cp:lastModifiedBy>
  <cp:revision>22</cp:revision>
  <cp:lastPrinted>2020-11-18T17:16:45Z</cp:lastPrinted>
  <dcterms:created xsi:type="dcterms:W3CDTF">2020-10-06T15:27:25Z</dcterms:created>
  <dcterms:modified xsi:type="dcterms:W3CDTF">2020-11-19T14:14:41Z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